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omments/comment4.xml" ContentType="application/vnd.openxmlformats-officedocument.presentationml.comments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omments/comment5.xml" ContentType="application/vnd.openxmlformats-officedocument.presentationml.comments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omments/comment6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5"/>
  </p:notesMasterIdLst>
  <p:handoutMasterIdLst>
    <p:handoutMasterId r:id="rId56"/>
  </p:handoutMasterIdLst>
  <p:sldIdLst>
    <p:sldId id="258" r:id="rId2"/>
    <p:sldId id="287" r:id="rId3"/>
    <p:sldId id="288" r:id="rId4"/>
    <p:sldId id="329" r:id="rId5"/>
    <p:sldId id="330" r:id="rId6"/>
    <p:sldId id="298" r:id="rId7"/>
    <p:sldId id="289" r:id="rId8"/>
    <p:sldId id="302" r:id="rId9"/>
    <p:sldId id="320" r:id="rId10"/>
    <p:sldId id="300" r:id="rId11"/>
    <p:sldId id="343" r:id="rId12"/>
    <p:sldId id="299" r:id="rId13"/>
    <p:sldId id="321" r:id="rId14"/>
    <p:sldId id="293" r:id="rId15"/>
    <p:sldId id="292" r:id="rId16"/>
    <p:sldId id="345" r:id="rId17"/>
    <p:sldId id="295" r:id="rId18"/>
    <p:sldId id="294" r:id="rId19"/>
    <p:sldId id="296" r:id="rId20"/>
    <p:sldId id="346" r:id="rId21"/>
    <p:sldId id="303" r:id="rId22"/>
    <p:sldId id="304" r:id="rId23"/>
    <p:sldId id="322" r:id="rId24"/>
    <p:sldId id="281" r:id="rId25"/>
    <p:sldId id="305" r:id="rId26"/>
    <p:sldId id="306" r:id="rId27"/>
    <p:sldId id="307" r:id="rId28"/>
    <p:sldId id="308" r:id="rId29"/>
    <p:sldId id="309" r:id="rId30"/>
    <p:sldId id="310" r:id="rId31"/>
    <p:sldId id="311" r:id="rId32"/>
    <p:sldId id="312" r:id="rId33"/>
    <p:sldId id="313" r:id="rId34"/>
    <p:sldId id="314" r:id="rId35"/>
    <p:sldId id="315" r:id="rId36"/>
    <p:sldId id="316" r:id="rId37"/>
    <p:sldId id="323" r:id="rId38"/>
    <p:sldId id="324" r:id="rId39"/>
    <p:sldId id="325" r:id="rId40"/>
    <p:sldId id="326" r:id="rId41"/>
    <p:sldId id="327" r:id="rId42"/>
    <p:sldId id="328" r:id="rId43"/>
    <p:sldId id="318" r:id="rId44"/>
    <p:sldId id="317" r:id="rId45"/>
    <p:sldId id="319" r:id="rId46"/>
    <p:sldId id="332" r:id="rId47"/>
    <p:sldId id="333" r:id="rId48"/>
    <p:sldId id="335" r:id="rId49"/>
    <p:sldId id="336" r:id="rId50"/>
    <p:sldId id="337" r:id="rId51"/>
    <p:sldId id="344" r:id="rId52"/>
    <p:sldId id="339" r:id="rId53"/>
    <p:sldId id="340" r:id="rId54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élian Ringwald" initials="CR" lastIdx="6" clrIdx="0">
    <p:extLst>
      <p:ext uri="{19B8F6BF-5375-455C-9EA6-DF929625EA0E}">
        <p15:presenceInfo xmlns:p15="http://schemas.microsoft.com/office/powerpoint/2012/main" userId="S::cring031@uottawa.ca::1de9f809-4356-45a5-b373-b1392e2bb10c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C00000"/>
    <a:srgbClr val="4454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60" autoAdjust="0"/>
    <p:restoredTop sz="94307" autoAdjust="0"/>
  </p:normalViewPr>
  <p:slideViewPr>
    <p:cSldViewPr snapToGrid="0">
      <p:cViewPr varScale="1">
        <p:scale>
          <a:sx n="77" d="100"/>
          <a:sy n="77" d="100"/>
        </p:scale>
        <p:origin x="6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commentAuthors" Target="commentAuthor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sto MT" panose="02040603050505030304" pitchFamily="18" charset="0"/>
                <a:ea typeface="+mn-ea"/>
                <a:cs typeface="+mn-cs"/>
              </a:defRPr>
            </a:pPr>
            <a:r>
              <a:rPr lang="fr-FR">
                <a:latin typeface="Calisto MT" panose="02040603050505030304" pitchFamily="18" charset="0"/>
              </a:rPr>
              <a:t>Taux de complétude</a:t>
            </a:r>
            <a:r>
              <a:rPr lang="fr-FR" baseline="0">
                <a:latin typeface="Calisto MT" panose="02040603050505030304" pitchFamily="18" charset="0"/>
              </a:rPr>
              <a:t> des répertoires d'autorités et de la base de données Wikipédia au sein du sous-corpus Haiti</a:t>
            </a:r>
            <a:endParaRPr lang="fr-FR">
              <a:latin typeface="Calisto MT" panose="02040603050505030304" pitchFamily="18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Calisto MT" panose="02040603050505030304" pitchFamily="18" charset="0"/>
              <a:ea typeface="+mn-ea"/>
              <a:cs typeface="+mn-cs"/>
            </a:defRPr>
          </a:pPr>
          <a:endParaRPr lang="fr-F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sto MT" panose="02040603050505030304" pitchFamily="18" charset="0"/>
                    <a:ea typeface="+mn-ea"/>
                    <a:cs typeface="+mn-cs"/>
                  </a:defRPr>
                </a:pPr>
                <a:endParaRPr lang="fr-F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Identifiants!$A$3:$A$6</c:f>
              <c:strCache>
                <c:ptCount val="4"/>
                <c:pt idx="0">
                  <c:v>nDBPEDIA</c:v>
                </c:pt>
                <c:pt idx="1">
                  <c:v>nVIAF</c:v>
                </c:pt>
                <c:pt idx="2">
                  <c:v>nBNF</c:v>
                </c:pt>
                <c:pt idx="3">
                  <c:v>NA</c:v>
                </c:pt>
              </c:strCache>
            </c:strRef>
          </c:cat>
          <c:val>
            <c:numRef>
              <c:f>Identifiants!$B$3:$B$6</c:f>
              <c:numCache>
                <c:formatCode>General</c:formatCode>
                <c:ptCount val="4"/>
                <c:pt idx="0">
                  <c:v>16</c:v>
                </c:pt>
                <c:pt idx="1">
                  <c:v>23</c:v>
                </c:pt>
                <c:pt idx="2">
                  <c:v>26</c:v>
                </c:pt>
                <c:pt idx="3">
                  <c:v>35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BBC-4913-9CCA-7789049E14E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393259584"/>
        <c:axId val="1393260416"/>
      </c:barChart>
      <c:catAx>
        <c:axId val="139325958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sto MT" panose="02040603050505030304" pitchFamily="18" charset="0"/>
                    <a:ea typeface="+mn-ea"/>
                    <a:cs typeface="+mn-cs"/>
                  </a:defRPr>
                </a:pPr>
                <a:r>
                  <a:rPr lang="fr-FR" baseline="0">
                    <a:latin typeface="Calisto MT" panose="02040603050505030304" pitchFamily="18" charset="0"/>
                  </a:rPr>
                  <a:t>Entités auteurs disposant d'un identifiant</a:t>
                </a:r>
                <a:endParaRPr lang="fr-FR">
                  <a:latin typeface="Calisto MT" panose="02040603050505030304" pitchFamily="18" charset="0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sto MT" panose="02040603050505030304" pitchFamily="18" charset="0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sto MT" panose="02040603050505030304" pitchFamily="18" charset="0"/>
                <a:ea typeface="+mn-ea"/>
                <a:cs typeface="+mn-cs"/>
              </a:defRPr>
            </a:pPr>
            <a:endParaRPr lang="fr-FR"/>
          </a:p>
        </c:txPr>
        <c:crossAx val="1393260416"/>
        <c:crosses val="autoZero"/>
        <c:auto val="1"/>
        <c:lblAlgn val="ctr"/>
        <c:lblOffset val="100"/>
        <c:noMultiLvlLbl val="0"/>
      </c:catAx>
      <c:valAx>
        <c:axId val="13932604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sto MT" panose="02040603050505030304" pitchFamily="18" charset="0"/>
                    <a:ea typeface="+mn-ea"/>
                    <a:cs typeface="+mn-cs"/>
                  </a:defRPr>
                </a:pPr>
                <a:r>
                  <a:rPr lang="en-US">
                    <a:latin typeface="Calisto MT" panose="02040603050505030304" pitchFamily="18" charset="0"/>
                  </a:rPr>
                  <a:t>En %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sto MT" panose="02040603050505030304" pitchFamily="18" charset="0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sto MT" panose="02040603050505030304" pitchFamily="18" charset="0"/>
                <a:ea typeface="+mn-ea"/>
                <a:cs typeface="+mn-cs"/>
              </a:defRPr>
            </a:pPr>
            <a:endParaRPr lang="fr-FR"/>
          </a:p>
        </c:txPr>
        <c:crossAx val="139325958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sto MT" panose="02040603050505030304" pitchFamily="18" charset="0"/>
                <a:ea typeface="+mn-ea"/>
                <a:cs typeface="+mn-cs"/>
              </a:defRPr>
            </a:pPr>
            <a:r>
              <a:rPr lang="fr-FR">
                <a:latin typeface="Calisto MT" panose="02040603050505030304" pitchFamily="18" charset="0"/>
              </a:rPr>
              <a:t>Nombre</a:t>
            </a:r>
            <a:r>
              <a:rPr lang="fr-FR" baseline="0">
                <a:latin typeface="Calisto MT" panose="02040603050505030304" pitchFamily="18" charset="0"/>
              </a:rPr>
              <a:t> d'identifiants possédés par une entité auteur</a:t>
            </a:r>
            <a:endParaRPr lang="fr-FR">
              <a:latin typeface="Calisto MT" panose="02040603050505030304" pitchFamily="18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Calisto MT" panose="02040603050505030304" pitchFamily="18" charset="0"/>
              <a:ea typeface="+mn-ea"/>
              <a:cs typeface="+mn-cs"/>
            </a:defRPr>
          </a:pPr>
          <a:endParaRPr lang="fr-F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sto MT" panose="02040603050505030304" pitchFamily="18" charset="0"/>
                    <a:ea typeface="+mn-ea"/>
                    <a:cs typeface="+mn-cs"/>
                  </a:defRPr>
                </a:pPr>
                <a:endParaRPr lang="fr-F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Identifiants!$A$9:$A$12</c:f>
              <c:numCache>
                <c:formatCode>General</c:formatCode>
                <c:ptCount val="4"/>
                <c:pt idx="0">
                  <c:v>3</c:v>
                </c:pt>
                <c:pt idx="1">
                  <c:v>2</c:v>
                </c:pt>
                <c:pt idx="2">
                  <c:v>1</c:v>
                </c:pt>
                <c:pt idx="3">
                  <c:v>0</c:v>
                </c:pt>
              </c:numCache>
            </c:numRef>
          </c:cat>
          <c:val>
            <c:numRef>
              <c:f>Identifiants!$C$9:$C$12</c:f>
              <c:numCache>
                <c:formatCode>0</c:formatCode>
                <c:ptCount val="4"/>
                <c:pt idx="0">
                  <c:v>15.909090909090908</c:v>
                </c:pt>
                <c:pt idx="1">
                  <c:v>6.8181818181818175</c:v>
                </c:pt>
                <c:pt idx="2">
                  <c:v>3.1818181818181817</c:v>
                </c:pt>
                <c:pt idx="3">
                  <c:v>74.090909090909093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7F9-41DC-89E0-E2BB809147C0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389888064"/>
        <c:axId val="1389890560"/>
      </c:barChart>
      <c:catAx>
        <c:axId val="138988806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sto MT" panose="02040603050505030304" pitchFamily="18" charset="0"/>
                    <a:ea typeface="+mn-ea"/>
                    <a:cs typeface="+mn-cs"/>
                  </a:defRPr>
                </a:pPr>
                <a:r>
                  <a:rPr lang="fr-FR">
                    <a:latin typeface="Calisto MT" panose="02040603050505030304" pitchFamily="18" charset="0"/>
                  </a:rPr>
                  <a:t>Nombre d'identifiants possédés par une</a:t>
                </a:r>
                <a:r>
                  <a:rPr lang="fr-FR" baseline="0">
                    <a:latin typeface="Calisto MT" panose="02040603050505030304" pitchFamily="18" charset="0"/>
                  </a:rPr>
                  <a:t> entité auteur</a:t>
                </a:r>
                <a:endParaRPr lang="fr-FR">
                  <a:latin typeface="Calisto MT" panose="02040603050505030304" pitchFamily="18" charset="0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sto MT" panose="02040603050505030304" pitchFamily="18" charset="0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sto MT" panose="02040603050505030304" pitchFamily="18" charset="0"/>
                <a:ea typeface="+mn-ea"/>
                <a:cs typeface="+mn-cs"/>
              </a:defRPr>
            </a:pPr>
            <a:endParaRPr lang="fr-FR"/>
          </a:p>
        </c:txPr>
        <c:crossAx val="1389890560"/>
        <c:crosses val="autoZero"/>
        <c:auto val="1"/>
        <c:lblAlgn val="ctr"/>
        <c:lblOffset val="100"/>
        <c:noMultiLvlLbl val="0"/>
      </c:catAx>
      <c:valAx>
        <c:axId val="13898905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sto MT" panose="02040603050505030304" pitchFamily="18" charset="0"/>
                    <a:ea typeface="+mn-ea"/>
                    <a:cs typeface="+mn-cs"/>
                  </a:defRPr>
                </a:pPr>
                <a:r>
                  <a:rPr lang="fr-FR">
                    <a:latin typeface="Calisto MT" panose="02040603050505030304" pitchFamily="18" charset="0"/>
                  </a:rPr>
                  <a:t>En %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sto MT" panose="02040603050505030304" pitchFamily="18" charset="0"/>
                  <a:ea typeface="+mn-ea"/>
                  <a:cs typeface="+mn-cs"/>
                </a:defRPr>
              </a:pPr>
              <a:endParaRPr lang="fr-FR"/>
            </a:p>
          </c:txPr>
        </c:title>
        <c:numFmt formatCode="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sto MT" panose="02040603050505030304" pitchFamily="18" charset="0"/>
                <a:ea typeface="+mn-ea"/>
                <a:cs typeface="+mn-cs"/>
              </a:defRPr>
            </a:pPr>
            <a:endParaRPr lang="fr-FR"/>
          </a:p>
        </c:txPr>
        <c:crossAx val="138988806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sto MT" panose="02040603050505030304" pitchFamily="18" charset="0"/>
                <a:ea typeface="+mn-ea"/>
                <a:cs typeface="+mn-cs"/>
              </a:defRPr>
            </a:pPr>
            <a:r>
              <a:rPr lang="fr-FR"/>
              <a:t>Pays de résidence des entités auteurs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Calisto MT" panose="02040603050505030304" pitchFamily="18" charset="0"/>
              <a:ea typeface="+mn-ea"/>
              <a:cs typeface="+mn-cs"/>
            </a:defRPr>
          </a:pPr>
          <a:endParaRPr lang="fr-F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sto MT" panose="02040603050505030304" pitchFamily="18" charset="0"/>
                    <a:ea typeface="+mn-ea"/>
                    <a:cs typeface="+mn-cs"/>
                  </a:defRPr>
                </a:pPr>
                <a:endParaRPr lang="fr-F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Pays!$A$3:$A$6</c:f>
              <c:strCache>
                <c:ptCount val="4"/>
                <c:pt idx="0">
                  <c:v>Haiti</c:v>
                </c:pt>
                <c:pt idx="1">
                  <c:v>France</c:v>
                </c:pt>
                <c:pt idx="2">
                  <c:v>Canada</c:v>
                </c:pt>
                <c:pt idx="3">
                  <c:v>Autres (Guadeloupe, Suisse, Comores)</c:v>
                </c:pt>
              </c:strCache>
            </c:strRef>
          </c:cat>
          <c:val>
            <c:numRef>
              <c:f>Pays!$C$3:$C$6</c:f>
              <c:numCache>
                <c:formatCode>0</c:formatCode>
                <c:ptCount val="4"/>
                <c:pt idx="0">
                  <c:v>90.2</c:v>
                </c:pt>
                <c:pt idx="1">
                  <c:v>5.4</c:v>
                </c:pt>
                <c:pt idx="2">
                  <c:v>2.7</c:v>
                </c:pt>
                <c:pt idx="3">
                  <c:v>1.6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60E-45B5-90D6-12DC758B7BD6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871106479"/>
        <c:axId val="1871105231"/>
      </c:barChart>
      <c:catAx>
        <c:axId val="1871106479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sto MT" panose="02040603050505030304" pitchFamily="18" charset="0"/>
                    <a:ea typeface="+mn-ea"/>
                    <a:cs typeface="+mn-cs"/>
                  </a:defRPr>
                </a:pPr>
                <a:r>
                  <a:rPr lang="fr-FR"/>
                  <a:t>Pays de résidence</a:t>
                </a:r>
                <a:r>
                  <a:rPr lang="fr-FR" baseline="0"/>
                  <a:t> des entités auteurs</a:t>
                </a:r>
                <a:endParaRPr lang="fr-FR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sto MT" panose="02040603050505030304" pitchFamily="18" charset="0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sto MT" panose="02040603050505030304" pitchFamily="18" charset="0"/>
                <a:ea typeface="+mn-ea"/>
                <a:cs typeface="+mn-cs"/>
              </a:defRPr>
            </a:pPr>
            <a:endParaRPr lang="fr-FR"/>
          </a:p>
        </c:txPr>
        <c:crossAx val="1871105231"/>
        <c:crosses val="autoZero"/>
        <c:auto val="1"/>
        <c:lblAlgn val="ctr"/>
        <c:lblOffset val="100"/>
        <c:noMultiLvlLbl val="0"/>
      </c:catAx>
      <c:valAx>
        <c:axId val="187110523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sto MT" panose="02040603050505030304" pitchFamily="18" charset="0"/>
                    <a:ea typeface="+mn-ea"/>
                    <a:cs typeface="+mn-cs"/>
                  </a:defRPr>
                </a:pPr>
                <a:r>
                  <a:rPr lang="fr-FR"/>
                  <a:t>En</a:t>
                </a:r>
                <a:r>
                  <a:rPr lang="fr-FR" baseline="0"/>
                  <a:t> %</a:t>
                </a:r>
                <a:endParaRPr lang="fr-FR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sto MT" panose="02040603050505030304" pitchFamily="18" charset="0"/>
                  <a:ea typeface="+mn-ea"/>
                  <a:cs typeface="+mn-cs"/>
                </a:defRPr>
              </a:pPr>
              <a:endParaRPr lang="fr-FR"/>
            </a:p>
          </c:txPr>
        </c:title>
        <c:numFmt formatCode="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sto MT" panose="02040603050505030304" pitchFamily="18" charset="0"/>
                <a:ea typeface="+mn-ea"/>
                <a:cs typeface="+mn-cs"/>
              </a:defRPr>
            </a:pPr>
            <a:endParaRPr lang="fr-FR"/>
          </a:p>
        </c:txPr>
        <c:crossAx val="187110647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Calisto MT" panose="02040603050505030304" pitchFamily="18" charset="0"/>
        </a:defRPr>
      </a:pPr>
      <a:endParaRPr lang="fr-F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sto MT" panose="02040603050505030304" pitchFamily="18" charset="0"/>
                <a:ea typeface="+mn-ea"/>
                <a:cs typeface="+mn-cs"/>
              </a:defRPr>
            </a:pPr>
            <a:r>
              <a:rPr lang="fr-FR"/>
              <a:t>Langue de traduction</a:t>
            </a:r>
            <a:r>
              <a:rPr lang="fr-FR" baseline="0"/>
              <a:t> des ouvrages des entités auteurs présents sur </a:t>
            </a:r>
            <a:r>
              <a:rPr lang="fr-FR" i="1" baseline="0"/>
              <a:t>île-en-île</a:t>
            </a:r>
            <a:endParaRPr lang="fr-FR" i="1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Calisto MT" panose="02040603050505030304" pitchFamily="18" charset="0"/>
              <a:ea typeface="+mn-ea"/>
              <a:cs typeface="+mn-cs"/>
            </a:defRPr>
          </a:pPr>
          <a:endParaRPr lang="fr-F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sto MT" panose="02040603050505030304" pitchFamily="18" charset="0"/>
                    <a:ea typeface="+mn-ea"/>
                    <a:cs typeface="+mn-cs"/>
                  </a:defRPr>
                </a:pPr>
                <a:endParaRPr lang="fr-F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'Traductions(biblio)'!$A$3:$A$10</c:f>
              <c:strCache>
                <c:ptCount val="8"/>
                <c:pt idx="0">
                  <c:v>Anglais</c:v>
                </c:pt>
                <c:pt idx="1">
                  <c:v>Français</c:v>
                </c:pt>
                <c:pt idx="2">
                  <c:v>Espagnol</c:v>
                </c:pt>
                <c:pt idx="3">
                  <c:v>Allemand</c:v>
                </c:pt>
                <c:pt idx="4">
                  <c:v>Italien</c:v>
                </c:pt>
                <c:pt idx="5">
                  <c:v>Créole</c:v>
                </c:pt>
                <c:pt idx="6">
                  <c:v>Néerlandais</c:v>
                </c:pt>
                <c:pt idx="7">
                  <c:v>Autres</c:v>
                </c:pt>
              </c:strCache>
            </c:strRef>
          </c:cat>
          <c:val>
            <c:numRef>
              <c:f>'Traductions(biblio)'!$C$3:$C$10</c:f>
              <c:numCache>
                <c:formatCode>0</c:formatCode>
                <c:ptCount val="8"/>
                <c:pt idx="0">
                  <c:v>38.359788359788361</c:v>
                </c:pt>
                <c:pt idx="1">
                  <c:v>17.195767195767196</c:v>
                </c:pt>
                <c:pt idx="2">
                  <c:v>16.402116402116402</c:v>
                </c:pt>
                <c:pt idx="3">
                  <c:v>9.7883597883597879</c:v>
                </c:pt>
                <c:pt idx="4">
                  <c:v>7.4074074074074066</c:v>
                </c:pt>
                <c:pt idx="5">
                  <c:v>3.7037037037037033</c:v>
                </c:pt>
                <c:pt idx="6">
                  <c:v>2.3809523809523809</c:v>
                </c:pt>
                <c:pt idx="7">
                  <c:v>4.7619047619047619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60A-4463-8E99-A9AB55FE3574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811943760"/>
        <c:axId val="811938768"/>
      </c:barChart>
      <c:catAx>
        <c:axId val="81194376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sto MT" panose="02040603050505030304" pitchFamily="18" charset="0"/>
                    <a:ea typeface="+mn-ea"/>
                    <a:cs typeface="+mn-cs"/>
                  </a:defRPr>
                </a:pPr>
                <a:r>
                  <a:rPr lang="en-US"/>
                  <a:t>Langues de traduction des ouvrages des entités auteurs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sto MT" panose="02040603050505030304" pitchFamily="18" charset="0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sto MT" panose="02040603050505030304" pitchFamily="18" charset="0"/>
                <a:ea typeface="+mn-ea"/>
                <a:cs typeface="+mn-cs"/>
              </a:defRPr>
            </a:pPr>
            <a:endParaRPr lang="fr-FR"/>
          </a:p>
        </c:txPr>
        <c:crossAx val="811938768"/>
        <c:crosses val="autoZero"/>
        <c:auto val="1"/>
        <c:lblAlgn val="ctr"/>
        <c:lblOffset val="100"/>
        <c:noMultiLvlLbl val="0"/>
      </c:catAx>
      <c:valAx>
        <c:axId val="8119387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sto MT" panose="02040603050505030304" pitchFamily="18" charset="0"/>
                    <a:ea typeface="+mn-ea"/>
                    <a:cs typeface="+mn-cs"/>
                  </a:defRPr>
                </a:pPr>
                <a:r>
                  <a:rPr lang="en-US"/>
                  <a:t>En %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sto MT" panose="02040603050505030304" pitchFamily="18" charset="0"/>
                  <a:ea typeface="+mn-ea"/>
                  <a:cs typeface="+mn-cs"/>
                </a:defRPr>
              </a:pPr>
              <a:endParaRPr lang="fr-FR"/>
            </a:p>
          </c:txPr>
        </c:title>
        <c:numFmt formatCode="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sto MT" panose="02040603050505030304" pitchFamily="18" charset="0"/>
                <a:ea typeface="+mn-ea"/>
                <a:cs typeface="+mn-cs"/>
              </a:defRPr>
            </a:pPr>
            <a:endParaRPr lang="fr-FR"/>
          </a:p>
        </c:txPr>
        <c:crossAx val="8119437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Calisto MT" panose="02040603050505030304" pitchFamily="18" charset="0"/>
        </a:defRPr>
      </a:pPr>
      <a:endParaRPr lang="fr-F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sto MT" panose="02040603050505030304" pitchFamily="18" charset="0"/>
                <a:ea typeface="+mn-ea"/>
                <a:cs typeface="+mn-cs"/>
              </a:defRPr>
            </a:pPr>
            <a:r>
              <a:rPr lang="fr-FR"/>
              <a:t>Top</a:t>
            </a:r>
            <a:r>
              <a:rPr lang="fr-FR" baseline="0"/>
              <a:t> 5 des professions des entités auteurs</a:t>
            </a:r>
            <a:endParaRPr lang="fr-FR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Calisto MT" panose="02040603050505030304" pitchFamily="18" charset="0"/>
              <a:ea typeface="+mn-ea"/>
              <a:cs typeface="+mn-cs"/>
            </a:defRPr>
          </a:pPr>
          <a:endParaRPr lang="fr-FR"/>
        </a:p>
      </c:txPr>
    </c:title>
    <c:autoTitleDeleted val="0"/>
    <c:plotArea>
      <c:layout>
        <c:manualLayout>
          <c:layoutTarget val="inner"/>
          <c:xMode val="edge"/>
          <c:yMode val="edge"/>
          <c:x val="0.14106955380577427"/>
          <c:y val="0.16740740740740737"/>
          <c:w val="0.83393044619422574"/>
          <c:h val="0.63358778069407995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sto MT" panose="02040603050505030304" pitchFamily="18" charset="0"/>
                    <a:ea typeface="+mn-ea"/>
                    <a:cs typeface="+mn-cs"/>
                  </a:defRPr>
                </a:pPr>
                <a:endParaRPr lang="fr-F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Professions!$A$2:$A$6</c:f>
              <c:strCache>
                <c:ptCount val="5"/>
                <c:pt idx="0">
                  <c:v>Ecrivains</c:v>
                </c:pt>
                <c:pt idx="1">
                  <c:v>Poètes</c:v>
                </c:pt>
                <c:pt idx="2">
                  <c:v>Auteurs</c:v>
                </c:pt>
                <c:pt idx="3">
                  <c:v>Universitaires</c:v>
                </c:pt>
                <c:pt idx="4">
                  <c:v>Journalistes</c:v>
                </c:pt>
              </c:strCache>
            </c:strRef>
          </c:cat>
          <c:val>
            <c:numRef>
              <c:f>Professions!$B$2:$B$6</c:f>
              <c:numCache>
                <c:formatCode>General</c:formatCode>
                <c:ptCount val="5"/>
                <c:pt idx="0">
                  <c:v>124</c:v>
                </c:pt>
                <c:pt idx="1">
                  <c:v>63</c:v>
                </c:pt>
                <c:pt idx="2">
                  <c:v>34</c:v>
                </c:pt>
                <c:pt idx="3">
                  <c:v>27</c:v>
                </c:pt>
                <c:pt idx="4">
                  <c:v>23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51A-471F-975B-8B1593EC1869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471218112"/>
        <c:axId val="471220608"/>
      </c:barChart>
      <c:catAx>
        <c:axId val="47121811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sto MT" panose="02040603050505030304" pitchFamily="18" charset="0"/>
                    <a:ea typeface="+mn-ea"/>
                    <a:cs typeface="+mn-cs"/>
                  </a:defRPr>
                </a:pPr>
                <a:r>
                  <a:rPr lang="fr-FR"/>
                  <a:t>Professions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sto MT" panose="02040603050505030304" pitchFamily="18" charset="0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sto MT" panose="02040603050505030304" pitchFamily="18" charset="0"/>
                <a:ea typeface="+mn-ea"/>
                <a:cs typeface="+mn-cs"/>
              </a:defRPr>
            </a:pPr>
            <a:endParaRPr lang="fr-FR"/>
          </a:p>
        </c:txPr>
        <c:crossAx val="471220608"/>
        <c:crosses val="autoZero"/>
        <c:auto val="1"/>
        <c:lblAlgn val="ctr"/>
        <c:lblOffset val="100"/>
        <c:noMultiLvlLbl val="0"/>
      </c:catAx>
      <c:valAx>
        <c:axId val="4712206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sto MT" panose="02040603050505030304" pitchFamily="18" charset="0"/>
                    <a:ea typeface="+mn-ea"/>
                    <a:cs typeface="+mn-cs"/>
                  </a:defRPr>
                </a:pPr>
                <a:r>
                  <a:rPr lang="fr-FR"/>
                  <a:t>En effectifs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sto MT" panose="02040603050505030304" pitchFamily="18" charset="0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sto MT" panose="02040603050505030304" pitchFamily="18" charset="0"/>
                <a:ea typeface="+mn-ea"/>
                <a:cs typeface="+mn-cs"/>
              </a:defRPr>
            </a:pPr>
            <a:endParaRPr lang="fr-FR"/>
          </a:p>
        </c:txPr>
        <c:crossAx val="47121811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Calisto MT" panose="02040603050505030304" pitchFamily="18" charset="0"/>
        </a:defRPr>
      </a:pPr>
      <a:endParaRPr lang="fr-F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colors4.xml><?xml version="1.0" encoding="utf-8"?>
<cs:colorStyle xmlns:cs="http://schemas.microsoft.com/office/drawing/2012/chartStyle" xmlns:a="http://schemas.openxmlformats.org/drawingml/2006/main" meth="withinLinear" id="19">
  <a:schemeClr val="accent6"/>
</cs:colorStyle>
</file>

<file path=ppt/charts/colors5.xml><?xml version="1.0" encoding="utf-8"?>
<cs:colorStyle xmlns:cs="http://schemas.microsoft.com/office/drawing/2012/chartStyle" xmlns:a="http://schemas.openxmlformats.org/drawingml/2006/main" meth="withinLinear" id="17">
  <a:schemeClr val="accent4"/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1-26T23:19:48.498" idx="1">
    <p:pos x="10" y="10"/>
    <p:text/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1-26T23:19:52.703" idx="2">
    <p:pos x="10" y="10"/>
    <p:text>Supprimer ?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1-26T23:20:02.045" idx="3">
    <p:pos x="10" y="10"/>
    <p:text>Supprimer ?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1-26T23:25:51.964" idx="4">
    <p:pos x="10" y="10"/>
    <p:text>Actualiser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1-26T23:26:01.843" idx="5">
    <p:pos x="10" y="10"/>
    <p:text>Actualiser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1-26T23:26:17.279" idx="6">
    <p:pos x="10" y="10"/>
    <p:text>Ajouter profession wikidata</p:text>
    <p:extLst>
      <p:ext uri="{C676402C-5697-4E1C-873F-D02D1690AC5C}">
        <p15:threadingInfo xmlns:p15="http://schemas.microsoft.com/office/powerpoint/2012/main" timeZoneBias="-6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EBD9FAF-B4BC-4C83-9C4E-9B636D5290C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fr-FR"/>
              <a:t>Cartographie de web francophone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0ADF026-AF9D-49A0-9CFC-9272EB3F3DC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846D1D-A881-436D-8A5A-3AF963E93FE4}" type="datetime1">
              <a:rPr lang="fr-FR" smtClean="0"/>
              <a:t>26/01/2021</a:t>
            </a:fld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88015D-3887-4589-BBD5-10B87DE9696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06C6D1-A067-4982-9281-5708432E3A5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3FC3E2-7F6A-4ADB-A715-7E06FADF097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24605381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fr-FR"/>
              <a:t>Cartographie de web francophone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80B79A-AD88-4EEA-B55F-401F1BE355D3}" type="datetime1">
              <a:rPr lang="fr-FR" smtClean="0"/>
              <a:t>26/01/2021</a:t>
            </a:fld>
            <a:endParaRPr lang="fr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A3F835-2E81-4475-8D4A-8295739E04A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33074124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e l'en-tête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fr-FR"/>
              <a:t>Cartographie de web francophone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BCDA2F7F-3FB0-40AB-92D2-3FE7FBCFF074}" type="datetime1">
              <a:rPr lang="fr-FR" smtClean="0"/>
              <a:t>26/01/2021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38A3F835-2E81-4475-8D4A-8295739E04A3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769918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fr-FR"/>
              <a:t>Cartographie de web francophone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A80B79A-AD88-4EEA-B55F-401F1BE355D3}" type="datetime1">
              <a:rPr lang="fr-FR" smtClean="0"/>
              <a:t>26/01/2021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A3F835-2E81-4475-8D4A-8295739E04A3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012497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18/11/2019</a:t>
            </a:r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Inès Burri, Anaïs Chambat, Célian Ringwald</a:t>
            </a:r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4010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18/11/2019</a:t>
            </a:r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Inès Burri, Anaïs Chambat, Célian Ringwald</a:t>
            </a:r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5338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18/11/2019</a:t>
            </a:r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Inès Burri, Anaïs Chambat, Célian Ringwald</a:t>
            </a:r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1822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18/11/2019</a:t>
            </a:r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Inès Burri, Anaïs Chambat, Célian Ringwald</a:t>
            </a:r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3085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18/11/2019</a:t>
            </a:r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Inès Burri, Anaïs Chambat, Célian Ringwald</a:t>
            </a:r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7698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18/11/2019</a:t>
            </a:r>
            <a:endParaRPr lang="en-US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Inès Burri, Anaïs Chambat, Célian Ringwald</a:t>
            </a:r>
            <a:endParaRPr lang="en-US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6775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18/11/2019</a:t>
            </a:r>
            <a:endParaRPr lang="en-US" dirty="0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Inès Burri, Anaïs Chambat, Célian Ringwald</a:t>
            </a:r>
            <a:endParaRPr lang="en-US" dirty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31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18/11/2019</a:t>
            </a:r>
            <a:endParaRPr lang="en-US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Inès Burri, Anaïs Chambat, Célian Ringwald</a:t>
            </a:r>
            <a:endParaRPr lang="en-US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6748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18/11/2019</a:t>
            </a:r>
            <a:endParaRPr lang="en-US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Inès Burri, Anaïs Chambat, Célian Ringwald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3008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18/11/2019</a:t>
            </a:r>
            <a:endParaRPr lang="en-US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Inès Burri, Anaïs Chambat, Célian Ringwald</a:t>
            </a:r>
            <a:endParaRPr lang="en-US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920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18/11/2019</a:t>
            </a:r>
            <a:endParaRPr lang="en-US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Inès Burri, Anaïs Chambat, Célian Ringwald</a:t>
            </a:r>
            <a:endParaRPr lang="en-US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874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/>
              <a:t>18/11/2019</a:t>
            </a:r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/>
              <a:t>Inès Burri, Anaïs Chambat, Célian Ringwald</a:t>
            </a:r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60331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5.svg"/><Relationship Id="rId18" Type="http://schemas.openxmlformats.org/officeDocument/2006/relationships/image" Target="../media/image5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12" Type="http://schemas.openxmlformats.org/officeDocument/2006/relationships/image" Target="../media/image44.png"/><Relationship Id="rId17" Type="http://schemas.openxmlformats.org/officeDocument/2006/relationships/image" Target="../media/image49.svg"/><Relationship Id="rId2" Type="http://schemas.openxmlformats.org/officeDocument/2006/relationships/image" Target="../media/image1.jpeg"/><Relationship Id="rId16" Type="http://schemas.openxmlformats.org/officeDocument/2006/relationships/image" Target="../media/image48.png"/><Relationship Id="rId20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11" Type="http://schemas.openxmlformats.org/officeDocument/2006/relationships/image" Target="../media/image43.svg"/><Relationship Id="rId5" Type="http://schemas.openxmlformats.org/officeDocument/2006/relationships/image" Target="../media/image37.jpeg"/><Relationship Id="rId15" Type="http://schemas.openxmlformats.org/officeDocument/2006/relationships/image" Target="../media/image47.svg"/><Relationship Id="rId10" Type="http://schemas.openxmlformats.org/officeDocument/2006/relationships/image" Target="../media/image42.png"/><Relationship Id="rId19" Type="http://schemas.openxmlformats.org/officeDocument/2006/relationships/image" Target="../media/image51.svg"/><Relationship Id="rId4" Type="http://schemas.openxmlformats.org/officeDocument/2006/relationships/image" Target="../media/image36.png"/><Relationship Id="rId9" Type="http://schemas.openxmlformats.org/officeDocument/2006/relationships/image" Target="../media/image41.png"/><Relationship Id="rId14" Type="http://schemas.openxmlformats.org/officeDocument/2006/relationships/image" Target="../media/image4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3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comments" Target="../comments/comment4.xml"/><Relationship Id="rId4" Type="http://schemas.openxmlformats.org/officeDocument/2006/relationships/chart" Target="../charts/char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7.xml"/><Relationship Id="rId5" Type="http://schemas.openxmlformats.org/officeDocument/2006/relationships/comments" Target="../comments/comment5.xml"/><Relationship Id="rId4" Type="http://schemas.openxmlformats.org/officeDocument/2006/relationships/chart" Target="../charts/char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comments" Target="../comments/comment6.xml"/><Relationship Id="rId4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13" Type="http://schemas.openxmlformats.org/officeDocument/2006/relationships/image" Target="../media/image16.png"/><Relationship Id="rId18" Type="http://schemas.openxmlformats.org/officeDocument/2006/relationships/image" Target="../media/image2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svg"/><Relationship Id="rId17" Type="http://schemas.openxmlformats.org/officeDocument/2006/relationships/image" Target="../media/image20.png"/><Relationship Id="rId2" Type="http://schemas.openxmlformats.org/officeDocument/2006/relationships/image" Target="../media/image1.jpeg"/><Relationship Id="rId16" Type="http://schemas.openxmlformats.org/officeDocument/2006/relationships/image" Target="../media/image19.svg"/><Relationship Id="rId20" Type="http://schemas.openxmlformats.org/officeDocument/2006/relationships/image" Target="../media/image23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10" Type="http://schemas.openxmlformats.org/officeDocument/2006/relationships/image" Target="../media/image13.svg"/><Relationship Id="rId19" Type="http://schemas.openxmlformats.org/officeDocument/2006/relationships/image" Target="../media/image22.png"/><Relationship Id="rId4" Type="http://schemas.openxmlformats.org/officeDocument/2006/relationships/image" Target="../media/image7.svg"/><Relationship Id="rId9" Type="http://schemas.openxmlformats.org/officeDocument/2006/relationships/image" Target="../media/image12.png"/><Relationship Id="rId14" Type="http://schemas.openxmlformats.org/officeDocument/2006/relationships/image" Target="../media/image17.sv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7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mailto:ines.burri@univ-lyon3.fr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hyperlink" Target="mailto:celian.ringwald@univ-lyon2.fr" TargetMode="External"/><Relationship Id="rId4" Type="http://schemas.openxmlformats.org/officeDocument/2006/relationships/hyperlink" Target="mailto:anais.chambat@ens-lyon.fr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7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1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3B2D1700-97BE-4DF2-BB14-DD80BA95869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39" r="-1" b="27532"/>
          <a:stretch/>
        </p:blipFill>
        <p:spPr>
          <a:xfrm>
            <a:off x="20" y="16043"/>
            <a:ext cx="12191980" cy="6857999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C99D5BFC-6EE6-49A7-B8EC-3AE003E5C276}"/>
              </a:ext>
            </a:extLst>
          </p:cNvPr>
          <p:cNvSpPr/>
          <p:nvPr/>
        </p:nvSpPr>
        <p:spPr>
          <a:xfrm>
            <a:off x="4070554" y="1818178"/>
            <a:ext cx="7865807" cy="1705285"/>
          </a:xfrm>
          <a:prstGeom prst="rect">
            <a:avLst/>
          </a:prstGeom>
          <a:solidFill>
            <a:srgbClr val="FFFFFF">
              <a:alpha val="3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FR" b="1" dirty="0"/>
          </a:p>
        </p:txBody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4070553" y="1889549"/>
            <a:ext cx="7565146" cy="1605294"/>
          </a:xfrm>
        </p:spPr>
        <p:txBody>
          <a:bodyPr>
            <a:noAutofit/>
          </a:bodyPr>
          <a:lstStyle/>
          <a:p>
            <a:pPr algn="r"/>
            <a:r>
              <a:rPr lang="fr-FR" sz="3600" b="1" dirty="0">
                <a:latin typeface="Corbel" panose="020B0503020204020204" pitchFamily="34" charset="0"/>
              </a:rPr>
              <a:t>Ébauche de visualisation des productions littéraires francophones d’Haïti et retour d’expérience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F4BD8D6-EBE7-486D-B2F4-38583B76E02A}"/>
              </a:ext>
            </a:extLst>
          </p:cNvPr>
          <p:cNvSpPr/>
          <p:nvPr/>
        </p:nvSpPr>
        <p:spPr>
          <a:xfrm>
            <a:off x="5361233" y="5039822"/>
            <a:ext cx="819495" cy="14837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4" cstate="print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3095" y="5921538"/>
            <a:ext cx="757769" cy="602037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1073" y="5039822"/>
            <a:ext cx="945750" cy="556101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8975" y="5595923"/>
            <a:ext cx="711593" cy="36149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EC1E61A5-1491-4FD2-B90F-D2B9038235C6}"/>
              </a:ext>
            </a:extLst>
          </p:cNvPr>
          <p:cNvSpPr/>
          <p:nvPr/>
        </p:nvSpPr>
        <p:spPr>
          <a:xfrm>
            <a:off x="0" y="705817"/>
            <a:ext cx="12192000" cy="8400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7B42879-9E01-480E-BFCE-675F32962CE9}"/>
              </a:ext>
            </a:extLst>
          </p:cNvPr>
          <p:cNvSpPr/>
          <p:nvPr/>
        </p:nvSpPr>
        <p:spPr>
          <a:xfrm>
            <a:off x="6238963" y="5039821"/>
            <a:ext cx="5942857" cy="1512373"/>
          </a:xfrm>
          <a:prstGeom prst="rect">
            <a:avLst/>
          </a:prstGeom>
          <a:solidFill>
            <a:srgbClr val="C00000">
              <a:alpha val="8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8" name="ZoneTexte 7"/>
          <p:cNvSpPr txBox="1"/>
          <p:nvPr/>
        </p:nvSpPr>
        <p:spPr>
          <a:xfrm>
            <a:off x="6347118" y="5142109"/>
            <a:ext cx="667290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457200">
              <a:defRPr/>
            </a:pPr>
            <a:r>
              <a:rPr kumimoji="0" lang="fr-FR" sz="2400" b="0" i="0" u="none" strike="noStrike" kern="1200" cap="none" spc="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rbel" panose="020B0503020204020204" pitchFamily="34" charset="0"/>
              </a:rPr>
              <a:t>Inès </a:t>
            </a:r>
            <a:r>
              <a:rPr kumimoji="0" lang="fr-FR" sz="2400" b="0" i="0" u="none" strike="noStrike" kern="1200" cap="small" spc="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rbel" panose="020B0503020204020204" pitchFamily="34" charset="0"/>
              </a:rPr>
              <a:t>Burri - </a:t>
            </a:r>
            <a:r>
              <a:rPr lang="fr-FR" sz="2400" dirty="0">
                <a:solidFill>
                  <a:schemeClr val="bg1"/>
                </a:solidFill>
                <a:latin typeface="Corbel" panose="020B0503020204020204" pitchFamily="34" charset="0"/>
              </a:rPr>
              <a:t>Université Jean Moulin Lyon 3</a:t>
            </a:r>
            <a:endParaRPr kumimoji="0" lang="fr-FR" sz="2400" b="0" i="0" u="none" strike="noStrike" kern="1200" cap="small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orbel" panose="020B0503020204020204" pitchFamily="34" charset="0"/>
            </a:endParaRPr>
          </a:p>
          <a:p>
            <a:pPr lvl="0" defTabSz="457200">
              <a:defRPr/>
            </a:pPr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rbel" panose="020B0503020204020204" pitchFamily="34" charset="0"/>
              </a:rPr>
              <a:t>Anaïs </a:t>
            </a:r>
            <a:r>
              <a:rPr kumimoji="0" lang="fr-FR" sz="2400" b="0" i="0" u="none" strike="noStrike" kern="1200" cap="small" spc="0" normalizeH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rbel" panose="020B0503020204020204" pitchFamily="34" charset="0"/>
              </a:rPr>
              <a:t>Chambat</a:t>
            </a:r>
            <a:r>
              <a:rPr kumimoji="0" lang="fr-FR" sz="2400" b="0" i="0" u="none" strike="noStrike" kern="1200" cap="small" spc="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rbel" panose="020B0503020204020204" pitchFamily="34" charset="0"/>
              </a:rPr>
              <a:t> - </a:t>
            </a:r>
            <a:r>
              <a:rPr lang="fr-FR" sz="2400" dirty="0">
                <a:solidFill>
                  <a:schemeClr val="bg1"/>
                </a:solidFill>
                <a:latin typeface="Corbel" panose="020B0503020204020204" pitchFamily="34" charset="0"/>
              </a:rPr>
              <a:t>ENS de Lyon</a:t>
            </a:r>
            <a:endParaRPr kumimoji="0" lang="fr-FR" sz="2400" b="0" i="0" u="none" strike="noStrike" kern="1200" cap="small" spc="0" normalizeH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orbel" panose="020B0503020204020204" pitchFamily="34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2400" dirty="0">
                <a:solidFill>
                  <a:schemeClr val="bg1"/>
                </a:solidFill>
                <a:latin typeface="Corbel" panose="020B0503020204020204" pitchFamily="34" charset="0"/>
              </a:rPr>
              <a:t>Célian </a:t>
            </a:r>
            <a:r>
              <a:rPr lang="fr-FR" sz="2400" cap="small" dirty="0" err="1">
                <a:solidFill>
                  <a:schemeClr val="bg1"/>
                </a:solidFill>
                <a:latin typeface="Corbel" panose="020B0503020204020204" pitchFamily="34" charset="0"/>
              </a:rPr>
              <a:t>Ringwald</a:t>
            </a:r>
            <a:r>
              <a:rPr lang="fr-FR" sz="2400" cap="small" dirty="0">
                <a:solidFill>
                  <a:schemeClr val="bg1"/>
                </a:solidFill>
                <a:latin typeface="Corbel" panose="020B0503020204020204" pitchFamily="34" charset="0"/>
              </a:rPr>
              <a:t> - </a:t>
            </a:r>
            <a:r>
              <a:rPr lang="fr-FR" sz="2400" dirty="0">
                <a:solidFill>
                  <a:schemeClr val="bg1"/>
                </a:solidFill>
                <a:latin typeface="Corbel" panose="020B0503020204020204" pitchFamily="34" charset="0"/>
              </a:rPr>
              <a:t>Université Lumière Lyon 2</a:t>
            </a:r>
            <a:endParaRPr kumimoji="0" lang="fr-FR" b="0" i="0" u="none" strike="noStrike" kern="1200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orbel" panose="020B0503020204020204" pitchFamily="34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orbel" panose="020B0503020204020204" pitchFamily="34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orbel" panose="020B050302020402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C6F5BD4-078C-4553-A61E-390848B08F08}"/>
              </a:ext>
            </a:extLst>
          </p:cNvPr>
          <p:cNvSpPr/>
          <p:nvPr/>
        </p:nvSpPr>
        <p:spPr>
          <a:xfrm>
            <a:off x="659569" y="726673"/>
            <a:ext cx="1104231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4400" b="1" dirty="0">
                <a:latin typeface="+mj-lt"/>
              </a:rPr>
              <a:t>Cartographie du Web littéraire francophone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AFB0EE3-3A71-4283-B0DF-33ADF1CCF664}"/>
              </a:ext>
            </a:extLst>
          </p:cNvPr>
          <p:cNvSpPr/>
          <p:nvPr/>
        </p:nvSpPr>
        <p:spPr>
          <a:xfrm>
            <a:off x="3874717" y="5044189"/>
            <a:ext cx="1476356" cy="1483754"/>
          </a:xfrm>
          <a:prstGeom prst="rect">
            <a:avLst/>
          </a:prstGeom>
          <a:solidFill>
            <a:srgbClr val="44546A">
              <a:alpha val="52157"/>
            </a:srgb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latin typeface="Corbel" panose="020B0503020204020204" pitchFamily="34" charset="0"/>
              </a:rPr>
              <a:t>Master 2 Humanités </a:t>
            </a:r>
          </a:p>
          <a:p>
            <a:pPr algn="ctr"/>
            <a:r>
              <a:rPr lang="fr-FR" dirty="0">
                <a:latin typeface="Corbel" panose="020B0503020204020204" pitchFamily="34" charset="0"/>
              </a:rPr>
              <a:t>Numériques</a:t>
            </a:r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A28C569F-A9B8-49D1-818B-90206906A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4731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83760" y="184567"/>
            <a:ext cx="10515600" cy="794935"/>
          </a:xfrm>
        </p:spPr>
        <p:txBody>
          <a:bodyPr/>
          <a:lstStyle/>
          <a:p>
            <a:r>
              <a:rPr lang="fr-FR" dirty="0"/>
              <a:t>Sources d’enrichissement « auteurs »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6EEC9E-E15E-4E62-AD8C-C3BC0A29FA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78" t="16639" r="-2" b="27532"/>
          <a:stretch/>
        </p:blipFill>
        <p:spPr>
          <a:xfrm>
            <a:off x="10982131" y="-9"/>
            <a:ext cx="1209868" cy="6858009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37D3BE-4BEA-40DA-903D-EF30B8F50B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fr-FR"/>
              <a:t>Inès Burri, Anaïs Chambat, Célian Ringwald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DFF1D8-003F-4E2E-A5BE-6B5B40E71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113E31D-E2AB-40D1-8B51-AFA5AFEF393A}" type="slidenum">
              <a:rPr lang="en-US" smtClean="0"/>
              <a:t>10</a:t>
            </a:fld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B062532-181F-4A5D-AF68-8F763DF98FAE}"/>
              </a:ext>
            </a:extLst>
          </p:cNvPr>
          <p:cNvSpPr txBox="1"/>
          <p:nvPr/>
        </p:nvSpPr>
        <p:spPr>
          <a:xfrm>
            <a:off x="353881" y="1161711"/>
            <a:ext cx="35381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err="1"/>
              <a:t>Scrapping</a:t>
            </a:r>
            <a:r>
              <a:rPr lang="fr-FR" dirty="0"/>
              <a:t> de sites de « référence »:</a:t>
            </a:r>
          </a:p>
          <a:p>
            <a:pPr algn="ctr"/>
            <a:r>
              <a:rPr lang="fr-FR" dirty="0"/>
              <a:t>Ile-en-ile.org, SPLA.org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EF6ACDA-7716-417A-853A-4BD7D9B90B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659" y="2370492"/>
            <a:ext cx="2408903" cy="120445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DD6550C-0951-45C3-8747-786AEB8776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8284" y="2647604"/>
            <a:ext cx="2408903" cy="136920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A2F8DD0-357F-4FC4-AA12-DA8296A4B1CC}"/>
              </a:ext>
            </a:extLst>
          </p:cNvPr>
          <p:cNvSpPr txBox="1"/>
          <p:nvPr/>
        </p:nvSpPr>
        <p:spPr>
          <a:xfrm>
            <a:off x="4216327" y="1280717"/>
            <a:ext cx="2435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Données du web social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3B2E8FED-C6E3-4D10-9D69-BF6E88C4A50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4250" y="2447295"/>
            <a:ext cx="1413218" cy="794935"/>
          </a:xfrm>
          <a:prstGeom prst="rect">
            <a:avLst/>
          </a:prstGeom>
        </p:spPr>
      </p:pic>
      <p:sp>
        <p:nvSpPr>
          <p:cNvPr id="63" name="Rectangle 62">
            <a:extLst>
              <a:ext uri="{FF2B5EF4-FFF2-40B4-BE49-F238E27FC236}">
                <a16:creationId xmlns:a16="http://schemas.microsoft.com/office/drawing/2014/main" id="{1F403139-EFBE-4461-AB32-B972337F05CD}"/>
              </a:ext>
            </a:extLst>
          </p:cNvPr>
          <p:cNvSpPr/>
          <p:nvPr/>
        </p:nvSpPr>
        <p:spPr>
          <a:xfrm>
            <a:off x="581583" y="1954554"/>
            <a:ext cx="3155079" cy="236999"/>
          </a:xfrm>
          <a:prstGeom prst="rect">
            <a:avLst/>
          </a:prstGeom>
          <a:solidFill>
            <a:srgbClr val="44546A">
              <a:alpha val="7882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B3E4D911-CC8D-411C-93F6-D9B926FD696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2971" y="2996393"/>
            <a:ext cx="574419" cy="574419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0615651A-565F-4EDA-BAF8-95F313E0769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74" y="2833914"/>
            <a:ext cx="727587" cy="72758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0565D47-C7B5-4A40-8A07-76111D41C06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32074" y="3150999"/>
            <a:ext cx="1907592" cy="365125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A8BF2EEF-15B6-4528-BF43-570623387BA0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35" r="30289" b="79795"/>
          <a:stretch/>
        </p:blipFill>
        <p:spPr>
          <a:xfrm>
            <a:off x="8509814" y="2253679"/>
            <a:ext cx="1739844" cy="79493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id="{48BC9B19-FCD2-4C99-8C47-50C7C0C9056D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699506" y="2941848"/>
            <a:ext cx="1767319" cy="1088615"/>
          </a:xfrm>
          <a:prstGeom prst="rect">
            <a:avLst/>
          </a:prstGeom>
        </p:spPr>
      </p:pic>
      <p:sp>
        <p:nvSpPr>
          <p:cNvPr id="67" name="Rectangle 66">
            <a:extLst>
              <a:ext uri="{FF2B5EF4-FFF2-40B4-BE49-F238E27FC236}">
                <a16:creationId xmlns:a16="http://schemas.microsoft.com/office/drawing/2014/main" id="{7F69C47F-FDFB-4384-8FCC-EE973122FC57}"/>
              </a:ext>
            </a:extLst>
          </p:cNvPr>
          <p:cNvSpPr/>
          <p:nvPr/>
        </p:nvSpPr>
        <p:spPr>
          <a:xfrm>
            <a:off x="4048432" y="1925794"/>
            <a:ext cx="3155079" cy="236999"/>
          </a:xfrm>
          <a:prstGeom prst="rect">
            <a:avLst/>
          </a:prstGeom>
          <a:solidFill>
            <a:srgbClr val="44546A">
              <a:alpha val="7882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3A6540DF-315C-41E8-8838-AA28521645BC}"/>
              </a:ext>
            </a:extLst>
          </p:cNvPr>
          <p:cNvSpPr/>
          <p:nvPr/>
        </p:nvSpPr>
        <p:spPr>
          <a:xfrm>
            <a:off x="7466260" y="1934747"/>
            <a:ext cx="3155079" cy="236999"/>
          </a:xfrm>
          <a:prstGeom prst="rect">
            <a:avLst/>
          </a:prstGeom>
          <a:solidFill>
            <a:srgbClr val="44546A">
              <a:alpha val="7882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EBD10B86-50C5-48DB-9E91-300AFF63C27A}"/>
              </a:ext>
            </a:extLst>
          </p:cNvPr>
          <p:cNvSpPr/>
          <p:nvPr/>
        </p:nvSpPr>
        <p:spPr>
          <a:xfrm>
            <a:off x="526015" y="4082235"/>
            <a:ext cx="10095323" cy="167435"/>
          </a:xfrm>
          <a:prstGeom prst="rect">
            <a:avLst/>
          </a:prstGeom>
          <a:solidFill>
            <a:srgbClr val="C00000">
              <a:alpha val="74902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93781F4A-F401-4FB3-A5FC-BE24584A9177}"/>
              </a:ext>
            </a:extLst>
          </p:cNvPr>
          <p:cNvSpPr txBox="1"/>
          <p:nvPr/>
        </p:nvSpPr>
        <p:spPr>
          <a:xfrm>
            <a:off x="5985656" y="3346434"/>
            <a:ext cx="5950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/>
              <a:t>…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4B96B881-6D9D-4EF2-A997-6D84F341095F}"/>
              </a:ext>
            </a:extLst>
          </p:cNvPr>
          <p:cNvSpPr txBox="1"/>
          <p:nvPr/>
        </p:nvSpPr>
        <p:spPr>
          <a:xfrm>
            <a:off x="7408021" y="1254455"/>
            <a:ext cx="30812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Données du web sémantique</a:t>
            </a:r>
          </a:p>
        </p:txBody>
      </p:sp>
      <p:pic>
        <p:nvPicPr>
          <p:cNvPr id="73" name="Graphic 72">
            <a:extLst>
              <a:ext uri="{FF2B5EF4-FFF2-40B4-BE49-F238E27FC236}">
                <a16:creationId xmlns:a16="http://schemas.microsoft.com/office/drawing/2014/main" id="{6D516A39-72ED-4EA8-9410-E83FA39EDE91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498399" y="4898688"/>
            <a:ext cx="932269" cy="932269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id="{2075718C-0E95-4985-BA3B-13E6F5FC1C6E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504069" y="4930195"/>
            <a:ext cx="796907" cy="796907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id="{E0D011D8-9F33-43C8-9C0C-FDA5A75854DE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642432" y="4930196"/>
            <a:ext cx="794936" cy="794936"/>
          </a:xfrm>
          <a:prstGeom prst="rect">
            <a:avLst/>
          </a:prstGeom>
        </p:spPr>
      </p:pic>
      <p:sp>
        <p:nvSpPr>
          <p:cNvPr id="83" name="Titre 1">
            <a:extLst>
              <a:ext uri="{FF2B5EF4-FFF2-40B4-BE49-F238E27FC236}">
                <a16:creationId xmlns:a16="http://schemas.microsoft.com/office/drawing/2014/main" id="{FBCB660B-633E-4A4C-9CA7-47B0E0B6F803}"/>
              </a:ext>
            </a:extLst>
          </p:cNvPr>
          <p:cNvSpPr txBox="1">
            <a:spLocks/>
          </p:cNvSpPr>
          <p:nvPr/>
        </p:nvSpPr>
        <p:spPr>
          <a:xfrm>
            <a:off x="727856" y="4115352"/>
            <a:ext cx="10515600" cy="7949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buFont typeface="Wingdings" panose="05000000000000000000" pitchFamily="2" charset="2"/>
              <a:buChar char="Ø"/>
            </a:pPr>
            <a:r>
              <a:rPr lang="fr-FR" sz="2800" dirty="0"/>
              <a:t>Un changement de point de vue</a:t>
            </a: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2FF0FB8A-9A52-4E53-A8C7-5A80A56DA3CD}"/>
              </a:ext>
            </a:extLst>
          </p:cNvPr>
          <p:cNvSpPr/>
          <p:nvPr/>
        </p:nvSpPr>
        <p:spPr>
          <a:xfrm>
            <a:off x="2234286" y="4709830"/>
            <a:ext cx="1282758" cy="123566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5" name="Graphic 84">
            <a:extLst>
              <a:ext uri="{FF2B5EF4-FFF2-40B4-BE49-F238E27FC236}">
                <a16:creationId xmlns:a16="http://schemas.microsoft.com/office/drawing/2014/main" id="{A17024D6-2896-4803-973F-A85AC3B970D7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303049" y="4980867"/>
            <a:ext cx="796907" cy="796907"/>
          </a:xfrm>
          <a:prstGeom prst="rect">
            <a:avLst/>
          </a:prstGeom>
        </p:spPr>
      </p:pic>
      <p:sp>
        <p:nvSpPr>
          <p:cNvPr id="84" name="Rectangle 83">
            <a:extLst>
              <a:ext uri="{FF2B5EF4-FFF2-40B4-BE49-F238E27FC236}">
                <a16:creationId xmlns:a16="http://schemas.microsoft.com/office/drawing/2014/main" id="{878FE66C-BE3A-4D22-82F1-A905130A9182}"/>
              </a:ext>
            </a:extLst>
          </p:cNvPr>
          <p:cNvSpPr/>
          <p:nvPr/>
        </p:nvSpPr>
        <p:spPr>
          <a:xfrm>
            <a:off x="5078717" y="4829248"/>
            <a:ext cx="5036963" cy="10637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6" name="Arrow: Right 85">
            <a:extLst>
              <a:ext uri="{FF2B5EF4-FFF2-40B4-BE49-F238E27FC236}">
                <a16:creationId xmlns:a16="http://schemas.microsoft.com/office/drawing/2014/main" id="{EFEC5539-2623-430A-9E6B-52D6DBBFFD26}"/>
              </a:ext>
            </a:extLst>
          </p:cNvPr>
          <p:cNvSpPr/>
          <p:nvPr/>
        </p:nvSpPr>
        <p:spPr>
          <a:xfrm>
            <a:off x="3951837" y="4980867"/>
            <a:ext cx="587502" cy="532282"/>
          </a:xfrm>
          <a:prstGeom prst="rightArrow">
            <a:avLst/>
          </a:prstGeom>
          <a:solidFill>
            <a:srgbClr val="44546A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EB183CFF-AFE2-49E0-9A22-7245FC4079EB}"/>
              </a:ext>
            </a:extLst>
          </p:cNvPr>
          <p:cNvSpPr txBox="1"/>
          <p:nvPr/>
        </p:nvSpPr>
        <p:spPr>
          <a:xfrm>
            <a:off x="2028901" y="5836736"/>
            <a:ext cx="1553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Contenu Web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2B5B87D7-DAE1-4083-9771-8B09138F76EA}"/>
              </a:ext>
            </a:extLst>
          </p:cNvPr>
          <p:cNvSpPr txBox="1"/>
          <p:nvPr/>
        </p:nvSpPr>
        <p:spPr>
          <a:xfrm>
            <a:off x="4472217" y="5970789"/>
            <a:ext cx="6342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Réseaux d’auteurs ayant production web + livres + évènements</a:t>
            </a:r>
          </a:p>
        </p:txBody>
      </p:sp>
      <p:pic>
        <p:nvPicPr>
          <p:cNvPr id="90" name="Graphic 89">
            <a:extLst>
              <a:ext uri="{FF2B5EF4-FFF2-40B4-BE49-F238E27FC236}">
                <a16:creationId xmlns:a16="http://schemas.microsoft.com/office/drawing/2014/main" id="{263ED50D-084E-46CB-A7A3-DCA1FF278ED1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8926854" y="5006930"/>
            <a:ext cx="673832" cy="673832"/>
          </a:xfrm>
          <a:prstGeom prst="rect">
            <a:avLst/>
          </a:prstGeom>
        </p:spPr>
      </p:pic>
      <p:pic>
        <p:nvPicPr>
          <p:cNvPr id="1026" name="Picture 2" descr="Résultat de recherche d'images pour &quot;bnf logo&quot;">
            <a:extLst>
              <a:ext uri="{FF2B5EF4-FFF2-40B4-BE49-F238E27FC236}">
                <a16:creationId xmlns:a16="http://schemas.microsoft.com/office/drawing/2014/main" id="{C6C4D3F4-69DA-4B73-9AE3-991E2A4D6E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9306" y="2337010"/>
            <a:ext cx="1259804" cy="664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2881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A6EEC9E-E15E-4E62-AD8C-C3BC0A29FA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78" t="16639" r="-2" b="27532"/>
          <a:stretch/>
        </p:blipFill>
        <p:spPr>
          <a:xfrm>
            <a:off x="10982131" y="-9"/>
            <a:ext cx="1209868" cy="6858009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37D3BE-4BEA-40DA-903D-EF30B8F50B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fr-FR"/>
              <a:t>Inès Burri, Anaïs Chambat, Célian Ringwald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DFF1D8-003F-4E2E-A5BE-6B5B40E71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113E31D-E2AB-40D1-8B51-AFA5AFEF393A}" type="slidenum">
              <a:rPr lang="en-US" smtClean="0"/>
              <a:t>11</a:t>
            </a:fld>
            <a:endParaRPr lang="en-US" dirty="0"/>
          </a:p>
        </p:txBody>
      </p:sp>
      <p:graphicFrame>
        <p:nvGraphicFramePr>
          <p:cNvPr id="40" name="Table 39">
            <a:extLst>
              <a:ext uri="{FF2B5EF4-FFF2-40B4-BE49-F238E27FC236}">
                <a16:creationId xmlns:a16="http://schemas.microsoft.com/office/drawing/2014/main" id="{119E144F-DCC7-4FF6-8D7E-8E672B7B3D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8358310"/>
              </p:ext>
            </p:extLst>
          </p:nvPr>
        </p:nvGraphicFramePr>
        <p:xfrm>
          <a:off x="401588" y="1280155"/>
          <a:ext cx="9580612" cy="4297680"/>
        </p:xfrm>
        <a:graphic>
          <a:graphicData uri="http://schemas.openxmlformats.org/drawingml/2006/table">
            <a:tbl>
              <a:tblPr firstRow="1" bandRow="1">
                <a:tableStyleId>{EB9631B5-78F2-41C9-869B-9F39066F8104}</a:tableStyleId>
              </a:tblPr>
              <a:tblGrid>
                <a:gridCol w="2395153">
                  <a:extLst>
                    <a:ext uri="{9D8B030D-6E8A-4147-A177-3AD203B41FA5}">
                      <a16:colId xmlns:a16="http://schemas.microsoft.com/office/drawing/2014/main" val="2090302481"/>
                    </a:ext>
                  </a:extLst>
                </a:gridCol>
                <a:gridCol w="2395153">
                  <a:extLst>
                    <a:ext uri="{9D8B030D-6E8A-4147-A177-3AD203B41FA5}">
                      <a16:colId xmlns:a16="http://schemas.microsoft.com/office/drawing/2014/main" val="3963737600"/>
                    </a:ext>
                  </a:extLst>
                </a:gridCol>
                <a:gridCol w="2395153">
                  <a:extLst>
                    <a:ext uri="{9D8B030D-6E8A-4147-A177-3AD203B41FA5}">
                      <a16:colId xmlns:a16="http://schemas.microsoft.com/office/drawing/2014/main" val="1537211672"/>
                    </a:ext>
                  </a:extLst>
                </a:gridCol>
                <a:gridCol w="2395153">
                  <a:extLst>
                    <a:ext uri="{9D8B030D-6E8A-4147-A177-3AD203B41FA5}">
                      <a16:colId xmlns:a16="http://schemas.microsoft.com/office/drawing/2014/main" val="19298050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 err="1"/>
                        <a:t>Scrapping</a:t>
                      </a:r>
                      <a:r>
                        <a:rPr lang="fr-FR" dirty="0"/>
                        <a:t> de sites de « référence »</a:t>
                      </a:r>
                    </a:p>
                    <a:p>
                      <a:pPr algn="ctr"/>
                      <a:endParaRPr lang="fr-FR" dirty="0"/>
                    </a:p>
                  </a:txBody>
                  <a:tcPr>
                    <a:lnL>
                      <a:noFill/>
                    </a:lnL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/>
                        <a:t>Données du web social</a:t>
                      </a:r>
                    </a:p>
                    <a:p>
                      <a:pPr algn="ctr"/>
                      <a:endParaRPr lang="fr-FR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/>
                        <a:t>Données du web sémantique</a:t>
                      </a:r>
                    </a:p>
                    <a:p>
                      <a:pPr algn="ctr"/>
                      <a:endParaRPr lang="fr-FR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01087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fr-FR" dirty="0"/>
                        <a:t>Qualité de formalisation</a:t>
                      </a:r>
                    </a:p>
                  </a:txBody>
                  <a:tcPr>
                    <a:lnT w="254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- très peu formatées</a:t>
                      </a:r>
                    </a:p>
                    <a:p>
                      <a:pPr marL="0" indent="0">
                        <a:buFontTx/>
                        <a:buNone/>
                      </a:pPr>
                      <a:r>
                        <a:rPr lang="fr-FR" dirty="0"/>
                        <a:t>- souvent textuelles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/>
                        <a:t>Formatées</a:t>
                      </a:r>
                    </a:p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/>
                        <a:t>- formatées + vérifiées</a:t>
                      </a:r>
                    </a:p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19753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fr-FR" dirty="0"/>
                        <a:t>Informations disponibles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fr-FR" dirty="0"/>
                        <a:t>Profils auteurs 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fr-FR" dirty="0"/>
                        <a:t>Bibliographies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fr-FR" dirty="0"/>
                        <a:t>Références web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fr-FR" dirty="0"/>
                        <a:t>Profils auteurs 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fr-FR" dirty="0"/>
                        <a:t>Productions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fr-FR" dirty="0"/>
                        <a:t>Evènements + liens</a:t>
                      </a:r>
                    </a:p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fr-FR" dirty="0"/>
                        <a:t>Profils auteurs 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fr-FR" dirty="0"/>
                        <a:t>Bibliographies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fr-FR" dirty="0"/>
                        <a:t>Liens sémantiques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68783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Accès à l’information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/>
                        <a:t>- Moteur de recherche</a:t>
                      </a:r>
                    </a:p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/>
                        <a:t>- API + M.R.</a:t>
                      </a:r>
                    </a:p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/>
                        <a:t>- API + M.R.</a:t>
                      </a:r>
                    </a:p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8304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/>
                        <a:t>Garant éditorial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/>
                        <a:t>- Garant « amateur »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/>
                        <a:t>- L’auteur et son réseau</a:t>
                      </a:r>
                    </a:p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/>
                        <a:t>- Garant « expert »</a:t>
                      </a:r>
                    </a:p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4195290"/>
                  </a:ext>
                </a:extLst>
              </a:tr>
            </a:tbl>
          </a:graphicData>
        </a:graphic>
      </p:graphicFrame>
      <p:sp>
        <p:nvSpPr>
          <p:cNvPr id="41" name="Titre 1">
            <a:extLst>
              <a:ext uri="{FF2B5EF4-FFF2-40B4-BE49-F238E27FC236}">
                <a16:creationId xmlns:a16="http://schemas.microsoft.com/office/drawing/2014/main" id="{02823AF4-9711-4F66-A19C-14F6B3919D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655" y="403051"/>
            <a:ext cx="10960510" cy="794935"/>
          </a:xfrm>
        </p:spPr>
        <p:txBody>
          <a:bodyPr>
            <a:normAutofit fontScale="90000"/>
          </a:bodyPr>
          <a:lstStyle/>
          <a:p>
            <a:r>
              <a:rPr lang="fr-FR" dirty="0"/>
              <a:t>Sources potentielles d’enrichissement « auteurs »</a:t>
            </a:r>
          </a:p>
        </p:txBody>
      </p:sp>
    </p:spTree>
    <p:extLst>
      <p:ext uri="{BB962C8B-B14F-4D97-AF65-F5344CB8AC3E}">
        <p14:creationId xmlns:p14="http://schemas.microsoft.com/office/powerpoint/2010/main" val="2179967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2AB3266-01DE-4A43-B4AA-C751AFEB4A4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78" t="16639" r="-2" b="27532"/>
          <a:stretch/>
        </p:blipFill>
        <p:spPr>
          <a:xfrm>
            <a:off x="11021962" y="-8"/>
            <a:ext cx="471948" cy="6858008"/>
          </a:xfrm>
          <a:prstGeom prst="rect">
            <a:avLst/>
          </a:prstGeom>
        </p:spPr>
      </p:pic>
      <p:sp>
        <p:nvSpPr>
          <p:cNvPr id="10" name="Date Placeholder 2">
            <a:extLst>
              <a:ext uri="{FF2B5EF4-FFF2-40B4-BE49-F238E27FC236}">
                <a16:creationId xmlns:a16="http://schemas.microsoft.com/office/drawing/2014/main" id="{2B3F147A-A03F-48DB-929E-8EB07A988CFB}"/>
              </a:ext>
            </a:extLst>
          </p:cNvPr>
          <p:cNvSpPr txBox="1">
            <a:spLocks/>
          </p:cNvSpPr>
          <p:nvPr/>
        </p:nvSpPr>
        <p:spPr>
          <a:xfrm>
            <a:off x="683410" y="635634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22/11/2019</a:t>
            </a:r>
          </a:p>
        </p:txBody>
      </p:sp>
      <p:sp>
        <p:nvSpPr>
          <p:cNvPr id="13" name="Espace réservé du pied de page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Inès Burri, Anaïs </a:t>
            </a:r>
            <a:r>
              <a:rPr lang="fr-FR" dirty="0" err="1"/>
              <a:t>Chambat</a:t>
            </a:r>
            <a:r>
              <a:rPr lang="fr-FR" dirty="0"/>
              <a:t>, Célian </a:t>
            </a:r>
            <a:r>
              <a:rPr lang="fr-FR" dirty="0" err="1"/>
              <a:t>Ringwald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5E10048-10E4-442C-B703-F320040A3B61}"/>
              </a:ext>
            </a:extLst>
          </p:cNvPr>
          <p:cNvSpPr/>
          <p:nvPr/>
        </p:nvSpPr>
        <p:spPr>
          <a:xfrm rot="16200000">
            <a:off x="9213053" y="2218201"/>
            <a:ext cx="535121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000" b="1" dirty="0">
                <a:latin typeface="Corbel" panose="020B0503020204020204" pitchFamily="34" charset="0"/>
              </a:rPr>
              <a:t>Ébauche de visualisation des productions littéraires francophones d’Haïti et retour d’expérience</a:t>
            </a:r>
            <a:endParaRPr lang="fr-FR" sz="10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24D776-818E-4DC9-B33E-4ED4F34BC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>
                <a:solidFill>
                  <a:schemeClr val="tx1"/>
                </a:solidFill>
              </a:rPr>
              <a:t>12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E5CCC77-A0A4-4360-8FA9-27190424E8A6}"/>
              </a:ext>
            </a:extLst>
          </p:cNvPr>
          <p:cNvSpPr/>
          <p:nvPr/>
        </p:nvSpPr>
        <p:spPr>
          <a:xfrm rot="16200000">
            <a:off x="10827299" y="5585651"/>
            <a:ext cx="20214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400" b="1" dirty="0"/>
              <a:t>Cartographie du Web littéraire francophone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C45A7CF-D448-4048-A546-1B6581A94BCF}"/>
              </a:ext>
            </a:extLst>
          </p:cNvPr>
          <p:cNvSpPr/>
          <p:nvPr/>
        </p:nvSpPr>
        <p:spPr>
          <a:xfrm>
            <a:off x="11493909" y="4717633"/>
            <a:ext cx="698091" cy="237776"/>
          </a:xfrm>
          <a:prstGeom prst="rect">
            <a:avLst/>
          </a:prstGeom>
          <a:solidFill>
            <a:srgbClr val="44546A">
              <a:alpha val="8117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Title 4">
            <a:extLst>
              <a:ext uri="{FF2B5EF4-FFF2-40B4-BE49-F238E27FC236}">
                <a16:creationId xmlns:a16="http://schemas.microsoft.com/office/drawing/2014/main" id="{0794A5AC-006B-41BB-96D4-63C3EFDCF0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</p:spPr>
        <p:txBody>
          <a:bodyPr>
            <a:normAutofit fontScale="90000"/>
          </a:bodyPr>
          <a:lstStyle/>
          <a:p>
            <a:r>
              <a:rPr lang="fr-FR" dirty="0"/>
              <a:t>Test </a:t>
            </a:r>
            <a:r>
              <a:rPr lang="fr-FR" dirty="0" err="1"/>
              <a:t>wikidata</a:t>
            </a:r>
            <a:r>
              <a:rPr lang="fr-FR" dirty="0"/>
              <a:t> - SPARQL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DAE53C4-E4C5-4216-906E-C734C98730F9}"/>
              </a:ext>
            </a:extLst>
          </p:cNvPr>
          <p:cNvSpPr/>
          <p:nvPr/>
        </p:nvSpPr>
        <p:spPr>
          <a:xfrm>
            <a:off x="5963147" y="572059"/>
            <a:ext cx="29104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/>
              <a:t>https://query.wikidata.org/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723F6A7-6F47-420A-AF6D-CB3602B853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1117202"/>
            <a:ext cx="10383078" cy="332784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6CD9FD6-954B-43DE-80A8-4178A0B03D1C}"/>
              </a:ext>
            </a:extLst>
          </p:cNvPr>
          <p:cNvSpPr txBox="1"/>
          <p:nvPr/>
        </p:nvSpPr>
        <p:spPr>
          <a:xfrm>
            <a:off x="311700" y="4521242"/>
            <a:ext cx="8264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146 </a:t>
            </a:r>
            <a:r>
              <a:rPr lang="fr-FR" sz="2800" dirty="0" err="1"/>
              <a:t>Resultats</a:t>
            </a:r>
            <a:r>
              <a:rPr lang="fr-FR" sz="2800" dirty="0"/>
              <a:t> -&gt; 25 nouveaux auteurs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5FB4414-250E-4520-8E4A-8B640F9FC0A2}"/>
              </a:ext>
            </a:extLst>
          </p:cNvPr>
          <p:cNvSpPr/>
          <p:nvPr/>
        </p:nvSpPr>
        <p:spPr>
          <a:xfrm>
            <a:off x="1041103" y="2117035"/>
            <a:ext cx="9898341" cy="17282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9D932EC-180A-4395-8245-DAB1CAF3AB46}"/>
              </a:ext>
            </a:extLst>
          </p:cNvPr>
          <p:cNvSpPr/>
          <p:nvPr/>
        </p:nvSpPr>
        <p:spPr>
          <a:xfrm>
            <a:off x="1035508" y="2538110"/>
            <a:ext cx="3635884" cy="17282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850DEB-E750-4764-BC53-98B5E3F5586C}"/>
              </a:ext>
            </a:extLst>
          </p:cNvPr>
          <p:cNvSpPr txBox="1"/>
          <p:nvPr/>
        </p:nvSpPr>
        <p:spPr>
          <a:xfrm>
            <a:off x="7682948" y="1871794"/>
            <a:ext cx="3256496" cy="246221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fr-FR" sz="1000" dirty="0"/>
              <a:t>Occupation : écrivain, poète, essayiste…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23D5D8A-612C-4C85-B82E-C00EC5EA2A01}"/>
              </a:ext>
            </a:extLst>
          </p:cNvPr>
          <p:cNvSpPr/>
          <p:nvPr/>
        </p:nvSpPr>
        <p:spPr>
          <a:xfrm>
            <a:off x="1046570" y="2289090"/>
            <a:ext cx="9898341" cy="11249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E6B4FBE-459E-457D-895B-AE5731F339B8}"/>
              </a:ext>
            </a:extLst>
          </p:cNvPr>
          <p:cNvSpPr txBox="1"/>
          <p:nvPr/>
        </p:nvSpPr>
        <p:spPr>
          <a:xfrm>
            <a:off x="7682948" y="2421174"/>
            <a:ext cx="3256496" cy="246221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fr-FR" sz="1000" dirty="0"/>
              <a:t>Né à </a:t>
            </a:r>
            <a:r>
              <a:rPr lang="fr-FR" sz="1000" dirty="0" err="1"/>
              <a:t>Haiti</a:t>
            </a:r>
            <a:endParaRPr lang="fr-FR" sz="10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4CCCD57-5B52-408D-BFD8-E0F52CF4CF35}"/>
              </a:ext>
            </a:extLst>
          </p:cNvPr>
          <p:cNvSpPr txBox="1"/>
          <p:nvPr/>
        </p:nvSpPr>
        <p:spPr>
          <a:xfrm>
            <a:off x="1423025" y="2724344"/>
            <a:ext cx="3256496" cy="246221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fr-FR" sz="1000" dirty="0"/>
              <a:t>Né après 1920</a:t>
            </a:r>
          </a:p>
        </p:txBody>
      </p:sp>
    </p:spTree>
    <p:extLst>
      <p:ext uri="{BB962C8B-B14F-4D97-AF65-F5344CB8AC3E}">
        <p14:creationId xmlns:p14="http://schemas.microsoft.com/office/powerpoint/2010/main" val="2450436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274501"/>
            <a:ext cx="11532737" cy="794935"/>
          </a:xfrm>
        </p:spPr>
        <p:txBody>
          <a:bodyPr>
            <a:normAutofit fontScale="90000"/>
          </a:bodyPr>
          <a:lstStyle/>
          <a:p>
            <a:r>
              <a:rPr lang="fr-FR" dirty="0"/>
              <a:t>Informations obtenues via les sites de « référence »</a:t>
            </a:r>
            <a:br>
              <a:rPr lang="fr-FR" dirty="0"/>
            </a:br>
            <a:r>
              <a:rPr lang="fr-FR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6EEC9E-E15E-4E62-AD8C-C3BC0A29FA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78" t="16639" r="-2" b="27532"/>
          <a:stretch/>
        </p:blipFill>
        <p:spPr>
          <a:xfrm>
            <a:off x="10982131" y="-9"/>
            <a:ext cx="1209868" cy="6858009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37D3BE-4BEA-40DA-903D-EF30B8F50B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fr-FR"/>
              <a:t>Inès Burri, Anaïs Chambat, Célian Ringwald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DFF1D8-003F-4E2E-A5BE-6B5B40E71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113E31D-E2AB-40D1-8B51-AFA5AFEF393A}" type="slidenum">
              <a:rPr lang="en-US" smtClean="0"/>
              <a:t>13</a:t>
            </a:fld>
            <a:endParaRPr lang="en-US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DBAD19A9-C77F-4A12-AE3E-A30072193DC8}"/>
              </a:ext>
            </a:extLst>
          </p:cNvPr>
          <p:cNvSpPr/>
          <p:nvPr/>
        </p:nvSpPr>
        <p:spPr>
          <a:xfrm>
            <a:off x="950070" y="3329601"/>
            <a:ext cx="2808514" cy="273386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ysClr val="windowText" lastClr="000000"/>
                </a:solidFill>
              </a:rPr>
              <a:t>SPLA</a:t>
            </a:r>
          </a:p>
          <a:p>
            <a:pPr algn="ctr"/>
            <a:r>
              <a:rPr lang="fr-FR" sz="1600" dirty="0">
                <a:solidFill>
                  <a:sysClr val="windowText" lastClr="000000"/>
                </a:solidFill>
              </a:rPr>
              <a:t>(193)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B70B003B-C970-48D9-9B92-295020C5C88F}"/>
              </a:ext>
            </a:extLst>
          </p:cNvPr>
          <p:cNvSpPr/>
          <p:nvPr/>
        </p:nvSpPr>
        <p:spPr>
          <a:xfrm>
            <a:off x="1777218" y="1269179"/>
            <a:ext cx="3344247" cy="327694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ysClr val="windowText" lastClr="000000"/>
                </a:solidFill>
              </a:rPr>
              <a:t>ILE EN ILE</a:t>
            </a:r>
          </a:p>
          <a:p>
            <a:pPr algn="ctr"/>
            <a:r>
              <a:rPr lang="fr-FR" sz="1600" dirty="0">
                <a:solidFill>
                  <a:sysClr val="windowText" lastClr="000000"/>
                </a:solidFill>
              </a:rPr>
              <a:t>(139)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CC30F7B-B285-423C-8FB0-9AE1E24228C8}"/>
              </a:ext>
            </a:extLst>
          </p:cNvPr>
          <p:cNvSpPr txBox="1"/>
          <p:nvPr/>
        </p:nvSpPr>
        <p:spPr>
          <a:xfrm>
            <a:off x="2706988" y="3729087"/>
            <a:ext cx="5245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/>
              <a:t>(69)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5FF269A-7C16-49D1-9522-99D63B015F8A}"/>
              </a:ext>
            </a:extLst>
          </p:cNvPr>
          <p:cNvSpPr txBox="1"/>
          <p:nvPr/>
        </p:nvSpPr>
        <p:spPr>
          <a:xfrm>
            <a:off x="6096000" y="1254056"/>
            <a:ext cx="458028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Meta-auteurs Excel: 31 auteurs/</a:t>
            </a:r>
          </a:p>
          <a:p>
            <a:r>
              <a:rPr lang="fr-FR" dirty="0"/>
              <a:t>17 VIAF / 14 BNF</a:t>
            </a:r>
          </a:p>
          <a:p>
            <a:r>
              <a:rPr lang="fr-FR" dirty="0"/>
              <a:t>Meta-final : 274 auteurs</a:t>
            </a:r>
          </a:p>
          <a:p>
            <a:r>
              <a:rPr lang="fr-FR" dirty="0"/>
              <a:t>74 VIAF / 86 BNF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MAIS… pas forcement complet</a:t>
            </a:r>
          </a:p>
        </p:txBody>
      </p:sp>
    </p:spTree>
    <p:extLst>
      <p:ext uri="{BB962C8B-B14F-4D97-AF65-F5344CB8AC3E}">
        <p14:creationId xmlns:p14="http://schemas.microsoft.com/office/powerpoint/2010/main" val="18797579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28484" y="250042"/>
            <a:ext cx="10515600" cy="794935"/>
          </a:xfrm>
        </p:spPr>
        <p:txBody>
          <a:bodyPr>
            <a:normAutofit/>
          </a:bodyPr>
          <a:lstStyle/>
          <a:p>
            <a:r>
              <a:rPr lang="fr-FR" dirty="0"/>
              <a:t>Cependant…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6EEC9E-E15E-4E62-AD8C-C3BC0A29FA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78" t="16639" r="-2" b="27532"/>
          <a:stretch/>
        </p:blipFill>
        <p:spPr>
          <a:xfrm>
            <a:off x="10982131" y="-9"/>
            <a:ext cx="1209868" cy="6858009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37D3BE-4BEA-40DA-903D-EF30B8F50B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Inès Burri, Anaïs Chambat, Célian Ringwald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DFF1D8-003F-4E2E-A5BE-6B5B40E71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14</a:t>
            </a:fld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9B8B44A-5C93-494B-AEF0-5651FB1F36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4453" y="1377604"/>
            <a:ext cx="10515600" cy="1852292"/>
          </a:xfrm>
        </p:spPr>
        <p:txBody>
          <a:bodyPr>
            <a:normAutofit/>
          </a:bodyPr>
          <a:lstStyle/>
          <a:p>
            <a:r>
              <a:rPr lang="fr-FR" sz="2000" dirty="0"/>
              <a:t>Une littérature en train de se faire, peu normalisée…</a:t>
            </a:r>
          </a:p>
          <a:p>
            <a:r>
              <a:rPr lang="fr-FR" sz="2000" dirty="0"/>
              <a:t>Un « crawl » est un flot de données qui risque sans indexation de ne pas permettre d’analyses</a:t>
            </a:r>
          </a:p>
          <a:p>
            <a:r>
              <a:rPr lang="fr-FR" sz="2000" dirty="0"/>
              <a:t>Une multitude de canaux, une multitude de discours…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2B9AE10-C5ED-4C28-8496-4B8E82D8D73E}"/>
              </a:ext>
            </a:extLst>
          </p:cNvPr>
          <p:cNvSpPr txBox="1"/>
          <p:nvPr/>
        </p:nvSpPr>
        <p:spPr>
          <a:xfrm>
            <a:off x="4542804" y="3094507"/>
            <a:ext cx="6439327" cy="369332"/>
          </a:xfrm>
          <a:prstGeom prst="rect">
            <a:avLst/>
          </a:prstGeom>
          <a:solidFill>
            <a:srgbClr val="44546A"/>
          </a:solidFill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Machiner une variétés de textes… pour induire des informations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4DC3BA2-922B-497D-9D74-2F5CC795455C}"/>
              </a:ext>
            </a:extLst>
          </p:cNvPr>
          <p:cNvSpPr txBox="1"/>
          <p:nvPr/>
        </p:nvSpPr>
        <p:spPr>
          <a:xfrm>
            <a:off x="2599894" y="4055963"/>
            <a:ext cx="792072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Quels peuvent être les apports du TAL?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/>
              <a:t>Repérage d’entités nommées : lieux, noms propres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/>
              <a:t>Exploration contextuelle : à partir de la recherche des dates d’état civil au sein des notices biographiques</a:t>
            </a:r>
          </a:p>
        </p:txBody>
      </p:sp>
    </p:spTree>
    <p:extLst>
      <p:ext uri="{BB962C8B-B14F-4D97-AF65-F5344CB8AC3E}">
        <p14:creationId xmlns:p14="http://schemas.microsoft.com/office/powerpoint/2010/main" val="778100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2AB3266-01DE-4A43-B4AA-C751AFEB4A4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78" t="16639" r="-2" b="27532"/>
          <a:stretch/>
        </p:blipFill>
        <p:spPr>
          <a:xfrm>
            <a:off x="11021962" y="-8"/>
            <a:ext cx="471948" cy="6858008"/>
          </a:xfrm>
          <a:prstGeom prst="rect">
            <a:avLst/>
          </a:prstGeom>
        </p:spPr>
      </p:pic>
      <p:sp>
        <p:nvSpPr>
          <p:cNvPr id="10" name="Date Placeholder 2">
            <a:extLst>
              <a:ext uri="{FF2B5EF4-FFF2-40B4-BE49-F238E27FC236}">
                <a16:creationId xmlns:a16="http://schemas.microsoft.com/office/drawing/2014/main" id="{2B3F147A-A03F-48DB-929E-8EB07A988CFB}"/>
              </a:ext>
            </a:extLst>
          </p:cNvPr>
          <p:cNvSpPr txBox="1">
            <a:spLocks/>
          </p:cNvSpPr>
          <p:nvPr/>
        </p:nvSpPr>
        <p:spPr>
          <a:xfrm>
            <a:off x="683410" y="635634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22/11/2019</a:t>
            </a:r>
          </a:p>
        </p:txBody>
      </p:sp>
      <p:sp>
        <p:nvSpPr>
          <p:cNvPr id="13" name="Espace réservé du pied de page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Inès Burri, Anaïs </a:t>
            </a:r>
            <a:r>
              <a:rPr lang="fr-FR" dirty="0" err="1"/>
              <a:t>Chambat</a:t>
            </a:r>
            <a:r>
              <a:rPr lang="fr-FR" dirty="0"/>
              <a:t>, Célian </a:t>
            </a:r>
            <a:r>
              <a:rPr lang="fr-FR" dirty="0" err="1"/>
              <a:t>Ringwald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5E10048-10E4-442C-B703-F320040A3B61}"/>
              </a:ext>
            </a:extLst>
          </p:cNvPr>
          <p:cNvSpPr/>
          <p:nvPr/>
        </p:nvSpPr>
        <p:spPr>
          <a:xfrm rot="16200000">
            <a:off x="9213053" y="2218201"/>
            <a:ext cx="535121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000" b="1" dirty="0">
                <a:latin typeface="Corbel" panose="020B0503020204020204" pitchFamily="34" charset="0"/>
              </a:rPr>
              <a:t>Ébauche de visualisation des productions littéraires francophones d’Haïti et retour d’expérience</a:t>
            </a:r>
            <a:endParaRPr lang="fr-FR" sz="10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24D776-818E-4DC9-B33E-4ED4F34BC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>
                <a:solidFill>
                  <a:schemeClr val="tx1"/>
                </a:solidFill>
              </a:rPr>
              <a:t>15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E5CCC77-A0A4-4360-8FA9-27190424E8A6}"/>
              </a:ext>
            </a:extLst>
          </p:cNvPr>
          <p:cNvSpPr/>
          <p:nvPr/>
        </p:nvSpPr>
        <p:spPr>
          <a:xfrm rot="16200000">
            <a:off x="10827299" y="5585651"/>
            <a:ext cx="20214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400" b="1" dirty="0"/>
              <a:t>Cartographie du Web littéraire francophone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C45A7CF-D448-4048-A546-1B6581A94BCF}"/>
              </a:ext>
            </a:extLst>
          </p:cNvPr>
          <p:cNvSpPr/>
          <p:nvPr/>
        </p:nvSpPr>
        <p:spPr>
          <a:xfrm>
            <a:off x="11493909" y="4717633"/>
            <a:ext cx="698091" cy="237776"/>
          </a:xfrm>
          <a:prstGeom prst="rect">
            <a:avLst/>
          </a:prstGeom>
          <a:solidFill>
            <a:srgbClr val="44546A">
              <a:alpha val="8117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Title 4">
            <a:extLst>
              <a:ext uri="{FF2B5EF4-FFF2-40B4-BE49-F238E27FC236}">
                <a16:creationId xmlns:a16="http://schemas.microsoft.com/office/drawing/2014/main" id="{B73C04A9-C679-46A3-A65F-4B90BB7C03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</p:spPr>
        <p:txBody>
          <a:bodyPr>
            <a:normAutofit fontScale="90000"/>
          </a:bodyPr>
          <a:lstStyle/>
          <a:p>
            <a:r>
              <a:rPr lang="fr-FR" dirty="0"/>
              <a:t>Utilisation d’</a:t>
            </a:r>
            <a:r>
              <a:rPr lang="fr-FR" dirty="0" err="1"/>
              <a:t>OpenRefine</a:t>
            </a:r>
            <a:r>
              <a:rPr lang="fr-FR" dirty="0"/>
              <a:t> 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459A19D4-899F-4EAC-BB08-4F2D1C5E2667}"/>
              </a:ext>
            </a:extLst>
          </p:cNvPr>
          <p:cNvSpPr txBox="1">
            <a:spLocks/>
          </p:cNvSpPr>
          <p:nvPr/>
        </p:nvSpPr>
        <p:spPr>
          <a:xfrm>
            <a:off x="1809563" y="4680519"/>
            <a:ext cx="8056818" cy="30721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9700" indent="0">
              <a:buFont typeface="Arial" panose="020B0604020202020204" pitchFamily="34" charset="0"/>
              <a:buNone/>
            </a:pPr>
            <a:r>
              <a:rPr lang="fr-FR" dirty="0"/>
              <a:t>Open </a:t>
            </a:r>
            <a:r>
              <a:rPr lang="fr-FR" dirty="0" err="1"/>
              <a:t>refine</a:t>
            </a:r>
            <a:r>
              <a:rPr lang="fr-FR" dirty="0"/>
              <a:t> permet de réaliser des recherches assistés dans des bases de données Ouvertes et Liées mais aussi à partir de répertoires d’autorités.</a:t>
            </a:r>
            <a:br>
              <a:rPr lang="fr-FR" dirty="0"/>
            </a:br>
            <a:r>
              <a:rPr lang="fr-FR" dirty="0"/>
              <a:t>&gt; Permet dédoublonnage </a:t>
            </a: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C527D2D0-140B-49D7-B15F-FB8907DB05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7571" y="1267016"/>
            <a:ext cx="4551909" cy="29544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F2B16C1-E62F-4E97-A70E-8C352E16A775}"/>
              </a:ext>
            </a:extLst>
          </p:cNvPr>
          <p:cNvSpPr txBox="1"/>
          <p:nvPr/>
        </p:nvSpPr>
        <p:spPr>
          <a:xfrm>
            <a:off x="2828104" y="1367887"/>
            <a:ext cx="190789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Liste d’auteurs </a:t>
            </a:r>
          </a:p>
          <a:p>
            <a:r>
              <a:rPr lang="fr-FR" dirty="0"/>
              <a:t>Issues de la phase</a:t>
            </a:r>
          </a:p>
          <a:p>
            <a:r>
              <a:rPr lang="fr-FR" dirty="0"/>
              <a:t>De web </a:t>
            </a:r>
            <a:r>
              <a:rPr lang="fr-FR" dirty="0" err="1"/>
              <a:t>mining</a:t>
            </a:r>
            <a:endParaRPr lang="fr-FR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5B9B3DC-9810-4894-9097-9AD0AB6ABE95}"/>
              </a:ext>
            </a:extLst>
          </p:cNvPr>
          <p:cNvSpPr/>
          <p:nvPr/>
        </p:nvSpPr>
        <p:spPr>
          <a:xfrm>
            <a:off x="2635052" y="2283361"/>
            <a:ext cx="2470647" cy="84137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44497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2AB3266-01DE-4A43-B4AA-C751AFEB4A4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78" t="16639" r="-2" b="27532"/>
          <a:stretch/>
        </p:blipFill>
        <p:spPr>
          <a:xfrm>
            <a:off x="11021962" y="-8"/>
            <a:ext cx="471948" cy="6858008"/>
          </a:xfrm>
          <a:prstGeom prst="rect">
            <a:avLst/>
          </a:prstGeom>
        </p:spPr>
      </p:pic>
      <p:sp>
        <p:nvSpPr>
          <p:cNvPr id="10" name="Date Placeholder 2">
            <a:extLst>
              <a:ext uri="{FF2B5EF4-FFF2-40B4-BE49-F238E27FC236}">
                <a16:creationId xmlns:a16="http://schemas.microsoft.com/office/drawing/2014/main" id="{2B3F147A-A03F-48DB-929E-8EB07A988CFB}"/>
              </a:ext>
            </a:extLst>
          </p:cNvPr>
          <p:cNvSpPr txBox="1">
            <a:spLocks/>
          </p:cNvSpPr>
          <p:nvPr/>
        </p:nvSpPr>
        <p:spPr>
          <a:xfrm>
            <a:off x="683410" y="635634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22/11/2019</a:t>
            </a:r>
          </a:p>
        </p:txBody>
      </p:sp>
      <p:sp>
        <p:nvSpPr>
          <p:cNvPr id="13" name="Espace réservé du pied de page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Inès Burri, Anaïs </a:t>
            </a:r>
            <a:r>
              <a:rPr lang="fr-FR" dirty="0" err="1"/>
              <a:t>Chambat</a:t>
            </a:r>
            <a:r>
              <a:rPr lang="fr-FR" dirty="0"/>
              <a:t>, Célian </a:t>
            </a:r>
            <a:r>
              <a:rPr lang="fr-FR" dirty="0" err="1"/>
              <a:t>Ringwald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5E10048-10E4-442C-B703-F320040A3B61}"/>
              </a:ext>
            </a:extLst>
          </p:cNvPr>
          <p:cNvSpPr/>
          <p:nvPr/>
        </p:nvSpPr>
        <p:spPr>
          <a:xfrm rot="16200000">
            <a:off x="9213053" y="2218201"/>
            <a:ext cx="535121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000" b="1" dirty="0">
                <a:latin typeface="Corbel" panose="020B0503020204020204" pitchFamily="34" charset="0"/>
              </a:rPr>
              <a:t>Ébauche de visualisation des productions littéraires francophones d’Haïti et retour d’expérience</a:t>
            </a:r>
            <a:endParaRPr lang="fr-FR" sz="10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24D776-818E-4DC9-B33E-4ED4F34BC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>
                <a:solidFill>
                  <a:schemeClr val="tx1"/>
                </a:solidFill>
              </a:rPr>
              <a:t>16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E5CCC77-A0A4-4360-8FA9-27190424E8A6}"/>
              </a:ext>
            </a:extLst>
          </p:cNvPr>
          <p:cNvSpPr/>
          <p:nvPr/>
        </p:nvSpPr>
        <p:spPr>
          <a:xfrm rot="16200000">
            <a:off x="10827299" y="5585651"/>
            <a:ext cx="20214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400" b="1" dirty="0"/>
              <a:t>Cartographie du Web littéraire francophone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C45A7CF-D448-4048-A546-1B6581A94BCF}"/>
              </a:ext>
            </a:extLst>
          </p:cNvPr>
          <p:cNvSpPr/>
          <p:nvPr/>
        </p:nvSpPr>
        <p:spPr>
          <a:xfrm>
            <a:off x="11493909" y="4717633"/>
            <a:ext cx="698091" cy="237776"/>
          </a:xfrm>
          <a:prstGeom prst="rect">
            <a:avLst/>
          </a:prstGeom>
          <a:solidFill>
            <a:srgbClr val="44546A">
              <a:alpha val="8117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490EE63-9714-402F-9917-8AB7A57409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369" y="1079498"/>
            <a:ext cx="10629900" cy="5276850"/>
          </a:xfrm>
          <a:prstGeom prst="rect">
            <a:avLst/>
          </a:prstGeom>
        </p:spPr>
      </p:pic>
      <p:sp>
        <p:nvSpPr>
          <p:cNvPr id="25" name="Title 4">
            <a:extLst>
              <a:ext uri="{FF2B5EF4-FFF2-40B4-BE49-F238E27FC236}">
                <a16:creationId xmlns:a16="http://schemas.microsoft.com/office/drawing/2014/main" id="{D4BCCF48-1E12-4BF8-8B80-FB17C5491E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</p:spPr>
        <p:txBody>
          <a:bodyPr>
            <a:normAutofit fontScale="90000"/>
          </a:bodyPr>
          <a:lstStyle/>
          <a:p>
            <a:r>
              <a:rPr lang="fr-FR" dirty="0"/>
              <a:t>Insertion de la liste d’auteurs haïtiens</a:t>
            </a:r>
          </a:p>
        </p:txBody>
      </p:sp>
    </p:spTree>
    <p:extLst>
      <p:ext uri="{BB962C8B-B14F-4D97-AF65-F5344CB8AC3E}">
        <p14:creationId xmlns:p14="http://schemas.microsoft.com/office/powerpoint/2010/main" val="501397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2AB3266-01DE-4A43-B4AA-C751AFEB4A4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78" t="16639" r="-2" b="27532"/>
          <a:stretch/>
        </p:blipFill>
        <p:spPr>
          <a:xfrm>
            <a:off x="11021962" y="-8"/>
            <a:ext cx="471948" cy="6858008"/>
          </a:xfrm>
          <a:prstGeom prst="rect">
            <a:avLst/>
          </a:prstGeom>
        </p:spPr>
      </p:pic>
      <p:sp>
        <p:nvSpPr>
          <p:cNvPr id="10" name="Date Placeholder 2">
            <a:extLst>
              <a:ext uri="{FF2B5EF4-FFF2-40B4-BE49-F238E27FC236}">
                <a16:creationId xmlns:a16="http://schemas.microsoft.com/office/drawing/2014/main" id="{2B3F147A-A03F-48DB-929E-8EB07A988CFB}"/>
              </a:ext>
            </a:extLst>
          </p:cNvPr>
          <p:cNvSpPr txBox="1">
            <a:spLocks/>
          </p:cNvSpPr>
          <p:nvPr/>
        </p:nvSpPr>
        <p:spPr>
          <a:xfrm>
            <a:off x="683410" y="635634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22/11/2019</a:t>
            </a:r>
          </a:p>
        </p:txBody>
      </p:sp>
      <p:sp>
        <p:nvSpPr>
          <p:cNvPr id="13" name="Espace réservé du pied de page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Inès Burri, Anaïs </a:t>
            </a:r>
            <a:r>
              <a:rPr lang="fr-FR" dirty="0" err="1"/>
              <a:t>Chambat</a:t>
            </a:r>
            <a:r>
              <a:rPr lang="fr-FR" dirty="0"/>
              <a:t>, Célian </a:t>
            </a:r>
            <a:r>
              <a:rPr lang="fr-FR" dirty="0" err="1"/>
              <a:t>Ringwald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5E10048-10E4-442C-B703-F320040A3B61}"/>
              </a:ext>
            </a:extLst>
          </p:cNvPr>
          <p:cNvSpPr/>
          <p:nvPr/>
        </p:nvSpPr>
        <p:spPr>
          <a:xfrm rot="16200000">
            <a:off x="9213053" y="2218201"/>
            <a:ext cx="535121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000" b="1" dirty="0">
                <a:latin typeface="Corbel" panose="020B0503020204020204" pitchFamily="34" charset="0"/>
              </a:rPr>
              <a:t>Ébauche de visualisation des productions littéraires francophones d’Haïti et retour d’expérience</a:t>
            </a:r>
            <a:endParaRPr lang="fr-FR" sz="10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24D776-818E-4DC9-B33E-4ED4F34BC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>
                <a:solidFill>
                  <a:schemeClr val="tx1"/>
                </a:solidFill>
              </a:rPr>
              <a:t>17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E5CCC77-A0A4-4360-8FA9-27190424E8A6}"/>
              </a:ext>
            </a:extLst>
          </p:cNvPr>
          <p:cNvSpPr/>
          <p:nvPr/>
        </p:nvSpPr>
        <p:spPr>
          <a:xfrm rot="16200000">
            <a:off x="10827299" y="5585651"/>
            <a:ext cx="20214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400" b="1" dirty="0"/>
              <a:t>Cartographie du Web littéraire francophone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C45A7CF-D448-4048-A546-1B6581A94BCF}"/>
              </a:ext>
            </a:extLst>
          </p:cNvPr>
          <p:cNvSpPr/>
          <p:nvPr/>
        </p:nvSpPr>
        <p:spPr>
          <a:xfrm>
            <a:off x="11493909" y="4717633"/>
            <a:ext cx="698091" cy="237776"/>
          </a:xfrm>
          <a:prstGeom prst="rect">
            <a:avLst/>
          </a:prstGeom>
          <a:solidFill>
            <a:srgbClr val="44546A">
              <a:alpha val="8117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FFC304C-B372-4CBF-B7F4-42182F05DF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5757" y="1260691"/>
            <a:ext cx="8120476" cy="50956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69EA8BE-83F0-491E-ADE1-18BB1E9C57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1986" y="1593741"/>
            <a:ext cx="4092111" cy="1928466"/>
          </a:xfrm>
          <a:prstGeom prst="rect">
            <a:avLst/>
          </a:prstGeom>
          <a:ln w="38100">
            <a:solidFill>
              <a:schemeClr val="bg2">
                <a:lumMod val="75000"/>
              </a:schemeClr>
            </a:solidFill>
          </a:ln>
        </p:spPr>
      </p:pic>
      <p:sp>
        <p:nvSpPr>
          <p:cNvPr id="11" name="Arrow: Down 10">
            <a:extLst>
              <a:ext uri="{FF2B5EF4-FFF2-40B4-BE49-F238E27FC236}">
                <a16:creationId xmlns:a16="http://schemas.microsoft.com/office/drawing/2014/main" id="{66CA36A6-C036-4CBC-8A5E-C63CD3352B05}"/>
              </a:ext>
            </a:extLst>
          </p:cNvPr>
          <p:cNvSpPr/>
          <p:nvPr/>
        </p:nvSpPr>
        <p:spPr>
          <a:xfrm flipV="1">
            <a:off x="7962347" y="3428996"/>
            <a:ext cx="382106" cy="5963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0036E25-44E9-4466-AD85-23C02D924DC7}"/>
              </a:ext>
            </a:extLst>
          </p:cNvPr>
          <p:cNvSpPr txBox="1"/>
          <p:nvPr/>
        </p:nvSpPr>
        <p:spPr>
          <a:xfrm>
            <a:off x="7436459" y="2694539"/>
            <a:ext cx="32044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Recherche d’entités de type Q5</a:t>
            </a:r>
          </a:p>
        </p:txBody>
      </p:sp>
      <p:sp>
        <p:nvSpPr>
          <p:cNvPr id="14" name="Title 4">
            <a:extLst>
              <a:ext uri="{FF2B5EF4-FFF2-40B4-BE49-F238E27FC236}">
                <a16:creationId xmlns:a16="http://schemas.microsoft.com/office/drawing/2014/main" id="{B10E1B90-BF74-429B-B18A-2F1FACC60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</p:spPr>
        <p:txBody>
          <a:bodyPr>
            <a:normAutofit fontScale="90000"/>
          </a:bodyPr>
          <a:lstStyle/>
          <a:p>
            <a:r>
              <a:rPr lang="fr-FR" dirty="0" err="1"/>
              <a:t>Reconciliation</a:t>
            </a:r>
            <a:r>
              <a:rPr lang="fr-FR" dirty="0"/>
              <a:t> via Wikidata</a:t>
            </a:r>
          </a:p>
        </p:txBody>
      </p:sp>
      <p:pic>
        <p:nvPicPr>
          <p:cNvPr id="16" name="Picture 15" descr="A picture containing icon&#10;&#10;Description automatically generated">
            <a:extLst>
              <a:ext uri="{FF2B5EF4-FFF2-40B4-BE49-F238E27FC236}">
                <a16:creationId xmlns:a16="http://schemas.microsoft.com/office/drawing/2014/main" id="{5070ABBD-05A7-4860-AD5A-E4FE5C96C1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55" y="3228985"/>
            <a:ext cx="2249602" cy="1592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082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2AB3266-01DE-4A43-B4AA-C751AFEB4A4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78" t="16639" r="-2" b="27532"/>
          <a:stretch/>
        </p:blipFill>
        <p:spPr>
          <a:xfrm>
            <a:off x="11021962" y="-8"/>
            <a:ext cx="471948" cy="6858008"/>
          </a:xfrm>
          <a:prstGeom prst="rect">
            <a:avLst/>
          </a:prstGeom>
        </p:spPr>
      </p:pic>
      <p:sp>
        <p:nvSpPr>
          <p:cNvPr id="10" name="Date Placeholder 2">
            <a:extLst>
              <a:ext uri="{FF2B5EF4-FFF2-40B4-BE49-F238E27FC236}">
                <a16:creationId xmlns:a16="http://schemas.microsoft.com/office/drawing/2014/main" id="{2B3F147A-A03F-48DB-929E-8EB07A988CFB}"/>
              </a:ext>
            </a:extLst>
          </p:cNvPr>
          <p:cNvSpPr txBox="1">
            <a:spLocks/>
          </p:cNvSpPr>
          <p:nvPr/>
        </p:nvSpPr>
        <p:spPr>
          <a:xfrm>
            <a:off x="683410" y="635634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22/11/2019</a:t>
            </a:r>
          </a:p>
        </p:txBody>
      </p:sp>
      <p:sp>
        <p:nvSpPr>
          <p:cNvPr id="13" name="Espace réservé du pied de page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Inès Burri, Anaïs </a:t>
            </a:r>
            <a:r>
              <a:rPr lang="fr-FR" dirty="0" err="1"/>
              <a:t>Chambat</a:t>
            </a:r>
            <a:r>
              <a:rPr lang="fr-FR" dirty="0"/>
              <a:t>, Célian </a:t>
            </a:r>
            <a:r>
              <a:rPr lang="fr-FR" dirty="0" err="1"/>
              <a:t>Ringwald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5E10048-10E4-442C-B703-F320040A3B61}"/>
              </a:ext>
            </a:extLst>
          </p:cNvPr>
          <p:cNvSpPr/>
          <p:nvPr/>
        </p:nvSpPr>
        <p:spPr>
          <a:xfrm rot="16200000">
            <a:off x="9213053" y="2218201"/>
            <a:ext cx="535121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000" b="1" dirty="0">
                <a:latin typeface="Corbel" panose="020B0503020204020204" pitchFamily="34" charset="0"/>
              </a:rPr>
              <a:t>Ébauche de visualisation des productions littéraires francophones d’Haïti et retour d’expérience</a:t>
            </a:r>
            <a:endParaRPr lang="fr-FR" sz="10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24D776-818E-4DC9-B33E-4ED4F34BC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>
                <a:solidFill>
                  <a:schemeClr val="tx1"/>
                </a:solidFill>
              </a:rPr>
              <a:t>18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E5CCC77-A0A4-4360-8FA9-27190424E8A6}"/>
              </a:ext>
            </a:extLst>
          </p:cNvPr>
          <p:cNvSpPr/>
          <p:nvPr/>
        </p:nvSpPr>
        <p:spPr>
          <a:xfrm rot="16200000">
            <a:off x="10827299" y="5585651"/>
            <a:ext cx="20214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400" b="1" dirty="0"/>
              <a:t>Cartographie du Web littéraire francophone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C45A7CF-D448-4048-A546-1B6581A94BCF}"/>
              </a:ext>
            </a:extLst>
          </p:cNvPr>
          <p:cNvSpPr/>
          <p:nvPr/>
        </p:nvSpPr>
        <p:spPr>
          <a:xfrm>
            <a:off x="11493909" y="4717633"/>
            <a:ext cx="698091" cy="237776"/>
          </a:xfrm>
          <a:prstGeom prst="rect">
            <a:avLst/>
          </a:prstGeom>
          <a:solidFill>
            <a:srgbClr val="44546A">
              <a:alpha val="8117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54A063F-F65D-4508-BAD3-888D88199A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3583" y="2581131"/>
            <a:ext cx="7168804" cy="341009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8C90ABC-79C9-44F1-A2C2-99161408D1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1757" y="1483754"/>
            <a:ext cx="6882152" cy="188492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35B6A38-11AA-4657-9028-D152C5F42218}"/>
              </a:ext>
            </a:extLst>
          </p:cNvPr>
          <p:cNvSpPr/>
          <p:nvPr/>
        </p:nvSpPr>
        <p:spPr>
          <a:xfrm>
            <a:off x="467145" y="3434240"/>
            <a:ext cx="29594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/>
              <a:t>http://refine.codefork.com/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064A6BFC-FA0A-4E14-8995-C39A4DA8087E}"/>
              </a:ext>
            </a:extLst>
          </p:cNvPr>
          <p:cNvSpPr/>
          <p:nvPr/>
        </p:nvSpPr>
        <p:spPr>
          <a:xfrm rot="16200000">
            <a:off x="7510359" y="3202667"/>
            <a:ext cx="775252" cy="7531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Title 4">
            <a:extLst>
              <a:ext uri="{FF2B5EF4-FFF2-40B4-BE49-F238E27FC236}">
                <a16:creationId xmlns:a16="http://schemas.microsoft.com/office/drawing/2014/main" id="{B7C4993B-98F8-48D8-A737-CAFA2CDBE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</p:spPr>
        <p:txBody>
          <a:bodyPr>
            <a:normAutofit fontScale="90000"/>
          </a:bodyPr>
          <a:lstStyle/>
          <a:p>
            <a:r>
              <a:rPr lang="fr-FR" dirty="0" err="1"/>
              <a:t>Reconciliation</a:t>
            </a:r>
            <a:r>
              <a:rPr lang="fr-FR" dirty="0"/>
              <a:t> via le VIAF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3C37276-0F3F-4A87-B550-BB5ABC331704}"/>
              </a:ext>
            </a:extLst>
          </p:cNvPr>
          <p:cNvSpPr txBox="1"/>
          <p:nvPr/>
        </p:nvSpPr>
        <p:spPr>
          <a:xfrm>
            <a:off x="315013" y="3006928"/>
            <a:ext cx="35800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D’autres services sont disponibles :</a:t>
            </a:r>
          </a:p>
        </p:txBody>
      </p:sp>
    </p:spTree>
    <p:extLst>
      <p:ext uri="{BB962C8B-B14F-4D97-AF65-F5344CB8AC3E}">
        <p14:creationId xmlns:p14="http://schemas.microsoft.com/office/powerpoint/2010/main" val="3563557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2AB3266-01DE-4A43-B4AA-C751AFEB4A4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78" t="16639" r="-2" b="27532"/>
          <a:stretch/>
        </p:blipFill>
        <p:spPr>
          <a:xfrm>
            <a:off x="11021962" y="-8"/>
            <a:ext cx="471948" cy="6858008"/>
          </a:xfrm>
          <a:prstGeom prst="rect">
            <a:avLst/>
          </a:prstGeom>
        </p:spPr>
      </p:pic>
      <p:sp>
        <p:nvSpPr>
          <p:cNvPr id="10" name="Date Placeholder 2">
            <a:extLst>
              <a:ext uri="{FF2B5EF4-FFF2-40B4-BE49-F238E27FC236}">
                <a16:creationId xmlns:a16="http://schemas.microsoft.com/office/drawing/2014/main" id="{2B3F147A-A03F-48DB-929E-8EB07A988CFB}"/>
              </a:ext>
            </a:extLst>
          </p:cNvPr>
          <p:cNvSpPr txBox="1">
            <a:spLocks/>
          </p:cNvSpPr>
          <p:nvPr/>
        </p:nvSpPr>
        <p:spPr>
          <a:xfrm>
            <a:off x="683410" y="635634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22/11/2019</a:t>
            </a:r>
          </a:p>
        </p:txBody>
      </p:sp>
      <p:sp>
        <p:nvSpPr>
          <p:cNvPr id="13" name="Espace réservé du pied de page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Inès Burri, Anaïs </a:t>
            </a:r>
            <a:r>
              <a:rPr lang="fr-FR" dirty="0" err="1"/>
              <a:t>Chambat</a:t>
            </a:r>
            <a:r>
              <a:rPr lang="fr-FR" dirty="0"/>
              <a:t>, Célian </a:t>
            </a:r>
            <a:r>
              <a:rPr lang="fr-FR" dirty="0" err="1"/>
              <a:t>Ringwald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5E10048-10E4-442C-B703-F320040A3B61}"/>
              </a:ext>
            </a:extLst>
          </p:cNvPr>
          <p:cNvSpPr/>
          <p:nvPr/>
        </p:nvSpPr>
        <p:spPr>
          <a:xfrm rot="16200000">
            <a:off x="9213053" y="2218201"/>
            <a:ext cx="535121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000" b="1" dirty="0">
                <a:latin typeface="Corbel" panose="020B0503020204020204" pitchFamily="34" charset="0"/>
              </a:rPr>
              <a:t>Ébauche de visualisation des productions littéraires francophones d’Haïti et retour d’expérience</a:t>
            </a:r>
            <a:endParaRPr lang="fr-FR" sz="10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24D776-818E-4DC9-B33E-4ED4F34BC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>
                <a:solidFill>
                  <a:schemeClr val="tx1"/>
                </a:solidFill>
              </a:rPr>
              <a:t>19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E5CCC77-A0A4-4360-8FA9-27190424E8A6}"/>
              </a:ext>
            </a:extLst>
          </p:cNvPr>
          <p:cNvSpPr/>
          <p:nvPr/>
        </p:nvSpPr>
        <p:spPr>
          <a:xfrm rot="16200000">
            <a:off x="10827299" y="5585651"/>
            <a:ext cx="20214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400" b="1" dirty="0"/>
              <a:t>Cartographie du Web littéraire francophone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C45A7CF-D448-4048-A546-1B6581A94BCF}"/>
              </a:ext>
            </a:extLst>
          </p:cNvPr>
          <p:cNvSpPr/>
          <p:nvPr/>
        </p:nvSpPr>
        <p:spPr>
          <a:xfrm>
            <a:off x="11493909" y="4717633"/>
            <a:ext cx="698091" cy="237776"/>
          </a:xfrm>
          <a:prstGeom prst="rect">
            <a:avLst/>
          </a:prstGeom>
          <a:solidFill>
            <a:srgbClr val="44546A">
              <a:alpha val="8117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E671F9-0E09-4657-BAE3-03645B5F77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69" y="1457410"/>
            <a:ext cx="7905165" cy="4509951"/>
          </a:xfrm>
          <a:prstGeom prst="rect">
            <a:avLst/>
          </a:prstGeom>
        </p:spPr>
      </p:pic>
      <p:sp>
        <p:nvSpPr>
          <p:cNvPr id="14" name="Title 4">
            <a:extLst>
              <a:ext uri="{FF2B5EF4-FFF2-40B4-BE49-F238E27FC236}">
                <a16:creationId xmlns:a16="http://schemas.microsoft.com/office/drawing/2014/main" id="{0794A5AC-006B-41BB-96D4-63C3EFDCF0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</p:spPr>
        <p:txBody>
          <a:bodyPr>
            <a:normAutofit fontScale="90000"/>
          </a:bodyPr>
          <a:lstStyle/>
          <a:p>
            <a:r>
              <a:rPr lang="fr-FR" dirty="0"/>
              <a:t>Récupération d’informations clefs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280AFDD-F652-4C5A-9E68-D383757B9959}"/>
              </a:ext>
            </a:extLst>
          </p:cNvPr>
          <p:cNvSpPr txBox="1"/>
          <p:nvPr/>
        </p:nvSpPr>
        <p:spPr>
          <a:xfrm>
            <a:off x="8335212" y="2093087"/>
            <a:ext cx="2358338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Ainsi nous récupérons</a:t>
            </a:r>
          </a:p>
          <a:p>
            <a:r>
              <a:rPr lang="fr-FR" dirty="0"/>
              <a:t>via Wikidata :</a:t>
            </a:r>
          </a:p>
          <a:p>
            <a:endParaRPr lang="fr-FR" dirty="0"/>
          </a:p>
          <a:p>
            <a:r>
              <a:rPr lang="fr-FR" dirty="0"/>
              <a:t>Date de naissance</a:t>
            </a:r>
          </a:p>
          <a:p>
            <a:r>
              <a:rPr lang="fr-FR" dirty="0"/>
              <a:t>Date de mort</a:t>
            </a:r>
          </a:p>
          <a:p>
            <a:r>
              <a:rPr lang="fr-FR" dirty="0"/>
              <a:t>Lieu de naissance</a:t>
            </a:r>
          </a:p>
          <a:p>
            <a:r>
              <a:rPr lang="fr-FR" dirty="0"/>
              <a:t>Lieu de mort</a:t>
            </a:r>
          </a:p>
          <a:p>
            <a:r>
              <a:rPr lang="fr-FR" dirty="0"/>
              <a:t>Nationalité</a:t>
            </a:r>
          </a:p>
          <a:p>
            <a:r>
              <a:rPr lang="fr-FR" dirty="0"/>
              <a:t>Emplois</a:t>
            </a:r>
          </a:p>
          <a:p>
            <a:r>
              <a:rPr lang="fr-FR" dirty="0"/>
              <a:t>….</a:t>
            </a:r>
          </a:p>
          <a:p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54256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0B021A0-3168-49AB-BB74-1599F601CF1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39" r="-1" b="27532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E4D3DA09-C8C6-4372-A065-F7F8667C96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1" y="1065862"/>
            <a:ext cx="3313164" cy="47262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fr-FR" sz="2400" b="1" dirty="0">
                <a:latin typeface="Corbel" panose="020B0503020204020204" pitchFamily="34" charset="0"/>
              </a:rPr>
              <a:t>Ébauche de visualisation des productions littéraires francophones d’Haïti et retour d’expérience</a:t>
            </a:r>
            <a:endParaRPr lang="en-US" sz="2400" dirty="0">
              <a:solidFill>
                <a:srgbClr val="FFFFFF"/>
              </a:solidFill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Subtitle 13">
            <a:extLst>
              <a:ext uri="{FF2B5EF4-FFF2-40B4-BE49-F238E27FC236}">
                <a16:creationId xmlns:a16="http://schemas.microsoft.com/office/drawing/2014/main" id="{BFD5D0B5-E738-44DA-98BB-DFA89295DC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5379" y="1065862"/>
            <a:ext cx="6377049" cy="47262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2000" b="1" dirty="0">
                <a:solidFill>
                  <a:srgbClr val="FFFFFF"/>
                </a:solidFill>
              </a:rPr>
              <a:t>I. Introduction</a:t>
            </a:r>
          </a:p>
          <a:p>
            <a:pPr algn="l"/>
            <a:r>
              <a:rPr lang="en-US" sz="2000" b="1" dirty="0">
                <a:solidFill>
                  <a:srgbClr val="FFFFFF"/>
                </a:solidFill>
              </a:rPr>
              <a:t>II. </a:t>
            </a:r>
            <a:r>
              <a:rPr lang="en-US" sz="2000" b="1" dirty="0" err="1">
                <a:solidFill>
                  <a:srgbClr val="FFFFFF"/>
                </a:solidFill>
              </a:rPr>
              <a:t>Cheminements</a:t>
            </a:r>
            <a:endParaRPr lang="en-US" sz="2000" dirty="0">
              <a:solidFill>
                <a:srgbClr val="FFFFFF"/>
              </a:solidFill>
            </a:endParaRPr>
          </a:p>
          <a:p>
            <a:pPr algn="l"/>
            <a:r>
              <a:rPr lang="en-US" sz="2000" b="1" dirty="0">
                <a:solidFill>
                  <a:srgbClr val="FFFFFF"/>
                </a:solidFill>
              </a:rPr>
              <a:t>III. </a:t>
            </a:r>
            <a:r>
              <a:rPr lang="en-US" sz="2000" b="1" dirty="0" err="1">
                <a:solidFill>
                  <a:srgbClr val="FFFFFF"/>
                </a:solidFill>
              </a:rPr>
              <a:t>Présentation</a:t>
            </a:r>
            <a:r>
              <a:rPr lang="en-US" sz="2000" b="1" dirty="0">
                <a:solidFill>
                  <a:srgbClr val="FFFFFF"/>
                </a:solidFill>
              </a:rPr>
              <a:t> du </a:t>
            </a:r>
            <a:r>
              <a:rPr lang="en-US" sz="2000" b="1" dirty="0" err="1">
                <a:solidFill>
                  <a:srgbClr val="FFFFFF"/>
                </a:solidFill>
              </a:rPr>
              <a:t>modèle</a:t>
            </a:r>
            <a:r>
              <a:rPr lang="en-US" sz="2000" b="1" dirty="0">
                <a:solidFill>
                  <a:srgbClr val="FFFFFF"/>
                </a:solidFill>
              </a:rPr>
              <a:t> de </a:t>
            </a:r>
            <a:r>
              <a:rPr lang="en-US" sz="2000" b="1" dirty="0" err="1">
                <a:solidFill>
                  <a:srgbClr val="FFFFFF"/>
                </a:solidFill>
              </a:rPr>
              <a:t>données</a:t>
            </a:r>
            <a:endParaRPr lang="en-US" sz="2000" b="1" dirty="0">
              <a:solidFill>
                <a:srgbClr val="FFFFFF"/>
              </a:solidFill>
            </a:endParaRPr>
          </a:p>
          <a:p>
            <a:pPr algn="l"/>
            <a:r>
              <a:rPr lang="en-US" sz="2000" b="1" dirty="0">
                <a:solidFill>
                  <a:srgbClr val="FFFFFF"/>
                </a:solidFill>
              </a:rPr>
              <a:t>IV. </a:t>
            </a:r>
            <a:r>
              <a:rPr lang="en-US" sz="2000" b="1" dirty="0" err="1">
                <a:solidFill>
                  <a:srgbClr val="FFFFFF"/>
                </a:solidFill>
              </a:rPr>
              <a:t>Résultats</a:t>
            </a:r>
            <a:endParaRPr lang="en-US" sz="2000" dirty="0">
              <a:solidFill>
                <a:srgbClr val="FFFFFF"/>
              </a:solidFill>
            </a:endParaRP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F86D9D98-9AED-4EB3-B274-7511E6788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50428" y="6356350"/>
            <a:ext cx="515215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  <a:defRPr/>
            </a:pPr>
            <a:r>
              <a:rPr lang="en-US" kern="1200">
                <a:solidFill>
                  <a:srgbClr val="FFFFFF"/>
                </a:solidFill>
                <a:latin typeface="Calibri" panose="020F0502020204030204"/>
                <a:ea typeface="+mn-ea"/>
                <a:cs typeface="+mn-cs"/>
              </a:rPr>
              <a:t>Inès Burri, Anaïs Chambat, Célian Ringwald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5D9F6895-6D91-49B3-A4FA-1FDA00026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53254" y="6356350"/>
            <a:ext cx="90054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4FAB73BC-B049-4115-A692-8D63A059BFB8}" type="slidenum">
              <a:rPr lang="en-US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2</a:t>
            </a:fld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F1EAD40-0303-41D4-BD10-F5EC76A5404B}"/>
              </a:ext>
            </a:extLst>
          </p:cNvPr>
          <p:cNvSpPr/>
          <p:nvPr/>
        </p:nvSpPr>
        <p:spPr>
          <a:xfrm>
            <a:off x="0" y="705817"/>
            <a:ext cx="12192000" cy="84005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2581158-669E-4A93-B19A-1F74FEF86FDF}"/>
              </a:ext>
            </a:extLst>
          </p:cNvPr>
          <p:cNvSpPr/>
          <p:nvPr/>
        </p:nvSpPr>
        <p:spPr>
          <a:xfrm>
            <a:off x="659569" y="726673"/>
            <a:ext cx="11042318" cy="76944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fr-FR" sz="4400" b="1" dirty="0">
                <a:solidFill>
                  <a:schemeClr val="bg1"/>
                </a:solidFill>
                <a:latin typeface="+mj-lt"/>
              </a:rPr>
              <a:t>Cartographie du Web littéraire francophone</a:t>
            </a:r>
          </a:p>
        </p:txBody>
      </p:sp>
    </p:spTree>
    <p:extLst>
      <p:ext uri="{BB962C8B-B14F-4D97-AF65-F5344CB8AC3E}">
        <p14:creationId xmlns:p14="http://schemas.microsoft.com/office/powerpoint/2010/main" val="15570929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AD82B-1A25-4120-B06C-156605D584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Résultat de la consolidation des données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686D92-541F-4175-8584-CEEF1A0CDF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/>
              <a:t>233 auteurs uniques.</a:t>
            </a:r>
            <a:br>
              <a:rPr lang="fr-FR" dirty="0"/>
            </a:br>
            <a:r>
              <a:rPr lang="fr-FR" dirty="0"/>
              <a:t>Mais lesquels sont pertinents vis-à-vis de notre problématiques ?</a:t>
            </a:r>
          </a:p>
          <a:p>
            <a:pPr marL="0" indent="0">
              <a:buNone/>
            </a:pPr>
            <a:r>
              <a:rPr lang="fr-FR" dirty="0"/>
              <a:t>-&gt; besoin de consolider à la main les date de naissance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5593D7-A959-4D61-94D3-2EE993785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Inès Burri, Anaïs Chambat, Célian Ringwald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ED6B48-4E54-47C7-89D0-32EE958A9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1566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760C05-D581-470E-811E-8AE1D6D1BE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310" y="365125"/>
            <a:ext cx="11137490" cy="1325563"/>
          </a:xfrm>
        </p:spPr>
        <p:txBody>
          <a:bodyPr/>
          <a:lstStyle/>
          <a:p>
            <a:r>
              <a:rPr lang="fr-FR" dirty="0"/>
              <a:t>Piste d’utilisation du TAL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00CAF2-E8BF-4DC7-A964-65733E8560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3503" y="1827213"/>
            <a:ext cx="7772400" cy="3464131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fr-FR" dirty="0"/>
              <a:t>Utilisation de routines discursives pour l’extraction automatiques des dates de naissance et mort dans les textes biographiques :</a:t>
            </a:r>
          </a:p>
          <a:p>
            <a:pPr marL="0" indent="0">
              <a:buNone/>
            </a:pPr>
            <a:endParaRPr lang="fr-FR" dirty="0"/>
          </a:p>
          <a:p>
            <a:pPr lvl="1"/>
            <a:r>
              <a:rPr lang="fr-FR" dirty="0">
                <a:solidFill>
                  <a:schemeClr val="bg1"/>
                </a:solidFill>
                <a:highlight>
                  <a:srgbClr val="C00000"/>
                </a:highlight>
              </a:rPr>
              <a:t>Cléante </a:t>
            </a:r>
            <a:r>
              <a:rPr lang="fr-FR" dirty="0" err="1">
                <a:solidFill>
                  <a:schemeClr val="bg1"/>
                </a:solidFill>
                <a:highlight>
                  <a:srgbClr val="C00000"/>
                </a:highlight>
              </a:rPr>
              <a:t>Desgraves</a:t>
            </a:r>
            <a:r>
              <a:rPr lang="fr-FR" dirty="0">
                <a:solidFill>
                  <a:schemeClr val="bg1"/>
                </a:solidFill>
                <a:highlight>
                  <a:srgbClr val="C00000"/>
                </a:highlight>
              </a:rPr>
              <a:t> </a:t>
            </a:r>
            <a:r>
              <a:rPr lang="fr-FR" dirty="0">
                <a:solidFill>
                  <a:schemeClr val="bg1"/>
                </a:solidFill>
                <a:highlight>
                  <a:srgbClr val="008080"/>
                </a:highlight>
              </a:rPr>
              <a:t>naît</a:t>
            </a:r>
            <a:r>
              <a:rPr lang="fr-FR" dirty="0"/>
              <a:t> </a:t>
            </a:r>
            <a:r>
              <a:rPr lang="fr-FR" dirty="0">
                <a:solidFill>
                  <a:schemeClr val="bg1"/>
                </a:solidFill>
                <a:highlight>
                  <a:srgbClr val="000000"/>
                </a:highlight>
              </a:rPr>
              <a:t>le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>
                <a:solidFill>
                  <a:schemeClr val="bg1"/>
                </a:solidFill>
                <a:highlight>
                  <a:srgbClr val="800080"/>
                </a:highlight>
              </a:rPr>
              <a:t>13 janvier 1891 </a:t>
            </a:r>
            <a:r>
              <a:rPr lang="fr-FR" dirty="0">
                <a:solidFill>
                  <a:schemeClr val="bg1"/>
                </a:solidFill>
                <a:highlight>
                  <a:srgbClr val="FF0000"/>
                </a:highlight>
              </a:rPr>
              <a:t>à</a:t>
            </a:r>
            <a:r>
              <a:rPr lang="fr-FR" dirty="0"/>
              <a:t> </a:t>
            </a:r>
            <a:r>
              <a:rPr lang="fr-FR" dirty="0">
                <a:solidFill>
                  <a:schemeClr val="bg1"/>
                </a:solidFill>
                <a:highlight>
                  <a:srgbClr val="FF0000"/>
                </a:highlight>
              </a:rPr>
              <a:t>Port-au-Prince</a:t>
            </a:r>
            <a:r>
              <a:rPr lang="fr-FR" dirty="0"/>
              <a:t> (</a:t>
            </a:r>
            <a:r>
              <a:rPr lang="fr-FR" dirty="0">
                <a:solidFill>
                  <a:schemeClr val="bg1"/>
                </a:solidFill>
                <a:highlight>
                  <a:srgbClr val="FF0000"/>
                </a:highlight>
              </a:rPr>
              <a:t>Haïti</a:t>
            </a:r>
            <a:r>
              <a:rPr lang="fr-FR" dirty="0"/>
              <a:t>) d’une mère américaine, née Alice Cunningham, et d’un père haïtien, Hector </a:t>
            </a:r>
            <a:r>
              <a:rPr lang="fr-FR" dirty="0" err="1"/>
              <a:t>Desgraves</a:t>
            </a:r>
            <a:r>
              <a:rPr lang="fr-FR" dirty="0"/>
              <a:t>, qui était pharmacien et également pianiste. </a:t>
            </a:r>
          </a:p>
          <a:p>
            <a:pPr lvl="1"/>
            <a:r>
              <a:rPr lang="fr-FR" dirty="0" err="1">
                <a:solidFill>
                  <a:schemeClr val="bg1"/>
                </a:solidFill>
                <a:highlight>
                  <a:srgbClr val="C00000"/>
                </a:highlight>
              </a:rPr>
              <a:t>Bonel</a:t>
            </a:r>
            <a:r>
              <a:rPr lang="fr-FR" dirty="0">
                <a:solidFill>
                  <a:schemeClr val="bg1"/>
                </a:solidFill>
                <a:highlight>
                  <a:srgbClr val="C00000"/>
                </a:highlight>
              </a:rPr>
              <a:t> Auguste</a:t>
            </a:r>
            <a:r>
              <a:rPr lang="fr-FR" dirty="0"/>
              <a:t>, </a:t>
            </a:r>
            <a:r>
              <a:rPr lang="fr-FR" dirty="0">
                <a:solidFill>
                  <a:schemeClr val="bg1"/>
                </a:solidFill>
                <a:highlight>
                  <a:srgbClr val="008080"/>
                </a:highlight>
              </a:rPr>
              <a:t>né</a:t>
            </a:r>
            <a:r>
              <a:rPr lang="fr-FR" dirty="0"/>
              <a:t> </a:t>
            </a:r>
            <a:r>
              <a:rPr lang="fr-FR" dirty="0">
                <a:solidFill>
                  <a:schemeClr val="bg1"/>
                </a:solidFill>
                <a:highlight>
                  <a:srgbClr val="FF0000"/>
                </a:highlight>
              </a:rPr>
              <a:t>à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>
                <a:solidFill>
                  <a:schemeClr val="bg1"/>
                </a:solidFill>
                <a:highlight>
                  <a:srgbClr val="FF0000"/>
                </a:highlight>
              </a:rPr>
              <a:t>Port-au-Prince</a:t>
            </a:r>
            <a:r>
              <a:rPr lang="fr-FR" dirty="0"/>
              <a:t>, </a:t>
            </a:r>
            <a:r>
              <a:rPr lang="fr-FR" dirty="0">
                <a:solidFill>
                  <a:schemeClr val="bg1"/>
                </a:solidFill>
                <a:highlight>
                  <a:srgbClr val="FF0000"/>
                </a:highlight>
              </a:rPr>
              <a:t>Haïti</a:t>
            </a:r>
            <a:r>
              <a:rPr lang="fr-FR" dirty="0"/>
              <a:t>, </a:t>
            </a:r>
            <a:r>
              <a:rPr lang="fr-FR" dirty="0">
                <a:solidFill>
                  <a:schemeClr val="bg1"/>
                </a:solidFill>
                <a:highlight>
                  <a:srgbClr val="000000"/>
                </a:highlight>
              </a:rPr>
              <a:t>le </a:t>
            </a:r>
            <a:r>
              <a:rPr lang="fr-FR" dirty="0">
                <a:solidFill>
                  <a:schemeClr val="bg1"/>
                </a:solidFill>
                <a:highlight>
                  <a:srgbClr val="800080"/>
                </a:highlight>
              </a:rPr>
              <a:t>6 mars1973</a:t>
            </a:r>
            <a:r>
              <a:rPr lang="fr-FR" dirty="0"/>
              <a:t>, est poète, bibliothécaire et animateur culturel. Il a étudié la linguistique à l’Université d’État d’ </a:t>
            </a:r>
            <a:r>
              <a:rPr lang="fr-FR" dirty="0" err="1"/>
              <a:t>Haïtiet</a:t>
            </a:r>
            <a:r>
              <a:rPr lang="fr-FR" dirty="0"/>
              <a:t> a reçu une formation en histoire de l’art à l’Institut français d’ Haïti. Fondateur de l’atelier de poésie « Dimanche en poésie » à la bibliothèque Étoile filante, et animateur des « Vendredis littéraires » de l’université Caraïbe, il écrit en français et en créole.</a:t>
            </a:r>
          </a:p>
          <a:p>
            <a:pPr marL="457200" lvl="1" indent="0">
              <a:buNone/>
            </a:pPr>
            <a:r>
              <a:rPr lang="fr-FR" dirty="0"/>
              <a:t>…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5F84E1-786A-4F95-82B2-0307A09AC1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Inès Burri, Anaïs Chambat, Célian Ringwald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73F9C9-D62A-4F2B-8916-427BD0F79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21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DA2111B-6FD7-4F07-BDCF-AF85C628BA2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78" t="16639" r="-2" b="27532"/>
          <a:stretch/>
        </p:blipFill>
        <p:spPr>
          <a:xfrm>
            <a:off x="10982131" y="-9"/>
            <a:ext cx="1209868" cy="685800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D7F2DE8-A3B1-486B-93ED-43FFB6C4E4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0148" y="5284531"/>
            <a:ext cx="7339110" cy="935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644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760C05-D581-470E-811E-8AE1D6D1BE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310" y="365125"/>
            <a:ext cx="11137490" cy="806581"/>
          </a:xfrm>
        </p:spPr>
        <p:txBody>
          <a:bodyPr/>
          <a:lstStyle/>
          <a:p>
            <a:r>
              <a:rPr lang="fr-FR" dirty="0"/>
              <a:t>Noms de lieux, noms de personnes…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00CAF2-E8BF-4DC7-A964-65733E8560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7864" y="1419120"/>
            <a:ext cx="10016613" cy="65210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/>
              <a:t>Utiliser des systèmes « entrainés » pour en détecter d’autres: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5F84E1-786A-4F95-82B2-0307A09AC1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Inès Burri, Anaïs Chambat, Célian Ringwald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73F9C9-D62A-4F2B-8916-427BD0F79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DA2111B-6FD7-4F07-BDCF-AF85C628BA2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78" t="16639" r="-2" b="27532"/>
          <a:stretch/>
        </p:blipFill>
        <p:spPr>
          <a:xfrm>
            <a:off x="10982131" y="-9"/>
            <a:ext cx="1209868" cy="685800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CAAB409-284B-4839-A2F9-B3F4F9EDF0FA}"/>
              </a:ext>
            </a:extLst>
          </p:cNvPr>
          <p:cNvSpPr/>
          <p:nvPr/>
        </p:nvSpPr>
        <p:spPr>
          <a:xfrm>
            <a:off x="513576" y="2071226"/>
            <a:ext cx="4906297" cy="4285124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2D2DFDA-8B57-4D17-946E-EE6D8736356E}"/>
              </a:ext>
            </a:extLst>
          </p:cNvPr>
          <p:cNvSpPr/>
          <p:nvPr/>
        </p:nvSpPr>
        <p:spPr>
          <a:xfrm>
            <a:off x="-181645" y="2773599"/>
            <a:ext cx="5780866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 err="1">
                <a:solidFill>
                  <a:schemeClr val="bg1"/>
                </a:solidFill>
                <a:highlight>
                  <a:srgbClr val="C00000"/>
                </a:highlight>
              </a:rPr>
              <a:t>Bonel</a:t>
            </a:r>
            <a:r>
              <a:rPr lang="fr-FR" dirty="0">
                <a:solidFill>
                  <a:schemeClr val="bg1"/>
                </a:solidFill>
                <a:highlight>
                  <a:srgbClr val="C00000"/>
                </a:highlight>
              </a:rPr>
              <a:t> Auguste</a:t>
            </a:r>
            <a:r>
              <a:rPr lang="fr-FR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né </a:t>
            </a:r>
            <a:r>
              <a:rPr lang="fr-FR" dirty="0">
                <a:solidFill>
                  <a:schemeClr val="bg1"/>
                </a:solidFill>
                <a:highlight>
                  <a:srgbClr val="FF0000"/>
                </a:highlight>
              </a:rPr>
              <a:t>à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>
                <a:solidFill>
                  <a:schemeClr val="bg1"/>
                </a:solidFill>
                <a:highlight>
                  <a:srgbClr val="FF0000"/>
                </a:highlight>
              </a:rPr>
              <a:t>Port-au-Prince</a:t>
            </a:r>
            <a:r>
              <a:rPr lang="fr-FR" dirty="0"/>
              <a:t>, </a:t>
            </a:r>
            <a:r>
              <a:rPr lang="fr-FR" dirty="0">
                <a:solidFill>
                  <a:schemeClr val="bg1"/>
                </a:solidFill>
                <a:highlight>
                  <a:srgbClr val="FF0000"/>
                </a:highlight>
              </a:rPr>
              <a:t>Haïti</a:t>
            </a:r>
            <a:r>
              <a:rPr lang="fr-FR" dirty="0"/>
              <a:t>, </a:t>
            </a:r>
            <a:r>
              <a:rPr lang="fr-FR" dirty="0">
                <a:solidFill>
                  <a:schemeClr val="tx1">
                    <a:lumMod val="95000"/>
                    <a:lumOff val="5000"/>
                  </a:schemeClr>
                </a:solidFill>
              </a:rPr>
              <a:t>le 6 mars1973, </a:t>
            </a:r>
            <a:r>
              <a:rPr lang="fr-FR" dirty="0"/>
              <a:t>est poète, bibliothécaire et animateur culturel. Il a étudié la linguistique à </a:t>
            </a:r>
            <a:r>
              <a:rPr lang="fr-FR" dirty="0">
                <a:solidFill>
                  <a:schemeClr val="bg1"/>
                </a:solidFill>
                <a:highlight>
                  <a:srgbClr val="00FFFF"/>
                </a:highlight>
              </a:rPr>
              <a:t>l’Université d’État d’ Haïti </a:t>
            </a:r>
            <a:r>
              <a:rPr lang="fr-FR" dirty="0"/>
              <a:t>et a reçu une formation en histoire de l’art à l’Institut français d’ Haïti. Fondateur de l’atelier de poésie «</a:t>
            </a:r>
            <a:r>
              <a:rPr lang="fr-FR" dirty="0">
                <a:solidFill>
                  <a:schemeClr val="bg1"/>
                </a:solidFill>
                <a:highlight>
                  <a:srgbClr val="000080"/>
                </a:highlight>
              </a:rPr>
              <a:t> Dimanche en poésie </a:t>
            </a:r>
            <a:r>
              <a:rPr lang="fr-FR" dirty="0"/>
              <a:t>» à la bibliothèque Étoile filante, et animateur des « </a:t>
            </a:r>
            <a:r>
              <a:rPr lang="fr-FR" dirty="0">
                <a:solidFill>
                  <a:schemeClr val="bg1"/>
                </a:solidFill>
                <a:highlight>
                  <a:srgbClr val="000080"/>
                </a:highlight>
              </a:rPr>
              <a:t>Vendredis littéraires</a:t>
            </a:r>
            <a:r>
              <a:rPr lang="fr-FR" dirty="0"/>
              <a:t> » de </a:t>
            </a:r>
            <a:r>
              <a:rPr lang="fr-FR" dirty="0">
                <a:solidFill>
                  <a:schemeClr val="bg1"/>
                </a:solidFill>
                <a:highlight>
                  <a:srgbClr val="C00000"/>
                </a:highlight>
              </a:rPr>
              <a:t>l’université Caraïbe</a:t>
            </a:r>
            <a:r>
              <a:rPr lang="fr-FR" dirty="0"/>
              <a:t>, il écrit en français et en créole.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3ED0AAE-9DDD-4ACA-A06A-1475EF80F318}"/>
              </a:ext>
            </a:extLst>
          </p:cNvPr>
          <p:cNvSpPr/>
          <p:nvPr/>
        </p:nvSpPr>
        <p:spPr>
          <a:xfrm>
            <a:off x="5497476" y="3362634"/>
            <a:ext cx="4906297" cy="1691148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dirty="0">
                <a:solidFill>
                  <a:schemeClr val="tx1"/>
                </a:solidFill>
              </a:rPr>
              <a:t>Né en Haïti en 1994, </a:t>
            </a:r>
            <a:r>
              <a:rPr lang="fr-FR" dirty="0">
                <a:solidFill>
                  <a:srgbClr val="FFFFFF"/>
                </a:solidFill>
                <a:highlight>
                  <a:srgbClr val="00FFFF"/>
                </a:highlight>
              </a:rPr>
              <a:t>Jean D'Amérique  </a:t>
            </a:r>
            <a:r>
              <a:rPr lang="fr-FR" dirty="0">
                <a:solidFill>
                  <a:schemeClr val="tx1"/>
                </a:solidFill>
              </a:rPr>
              <a:t>est écrivain, auteur de Petite fleur du ghetto, recueil qui lui vaut une mention spéciale du </a:t>
            </a:r>
            <a:r>
              <a:rPr lang="fr-FR" dirty="0">
                <a:solidFill>
                  <a:srgbClr val="FFFFFF"/>
                </a:solidFill>
                <a:highlight>
                  <a:srgbClr val="00FFFF"/>
                </a:highlight>
              </a:rPr>
              <a:t>Prix René </a:t>
            </a:r>
          </a:p>
          <a:p>
            <a:r>
              <a:rPr lang="fr-FR" dirty="0">
                <a:solidFill>
                  <a:srgbClr val="FFFFFF"/>
                </a:solidFill>
                <a:highlight>
                  <a:srgbClr val="00FFFF"/>
                </a:highlight>
              </a:rPr>
              <a:t>Philoctète </a:t>
            </a:r>
            <a:r>
              <a:rPr lang="fr-FR" dirty="0">
                <a:solidFill>
                  <a:schemeClr val="tx1"/>
                </a:solidFill>
              </a:rPr>
              <a:t>2015 et une sélection au Prix Révélation de Poésie 2016 de la Société des Gens de Lettres.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F45B544-9A76-4D80-813D-A7AD1E52A85F}"/>
              </a:ext>
            </a:extLst>
          </p:cNvPr>
          <p:cNvSpPr txBox="1"/>
          <p:nvPr/>
        </p:nvSpPr>
        <p:spPr>
          <a:xfrm>
            <a:off x="5473700" y="2742601"/>
            <a:ext cx="14077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Mais….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0EC64E8-25CB-4C65-B4B1-FFF7E29EBD20}"/>
              </a:ext>
            </a:extLst>
          </p:cNvPr>
          <p:cNvSpPr txBox="1"/>
          <p:nvPr/>
        </p:nvSpPr>
        <p:spPr>
          <a:xfrm>
            <a:off x="5497476" y="5089066"/>
            <a:ext cx="3991093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>
                <a:solidFill>
                  <a:srgbClr val="C00000"/>
                </a:solidFill>
              </a:rPr>
              <a:t>Beaucoup d’</a:t>
            </a:r>
            <a:r>
              <a:rPr lang="fr-FR" sz="2800" dirty="0" err="1">
                <a:solidFill>
                  <a:srgbClr val="C00000"/>
                </a:solidFill>
              </a:rPr>
              <a:t>ambuiguités</a:t>
            </a:r>
            <a:r>
              <a:rPr lang="fr-FR" sz="2800" dirty="0">
                <a:solidFill>
                  <a:srgbClr val="C00000"/>
                </a:solidFill>
              </a:rPr>
              <a:t>,</a:t>
            </a:r>
          </a:p>
          <a:p>
            <a:r>
              <a:rPr lang="fr-FR" sz="2800" dirty="0">
                <a:solidFill>
                  <a:srgbClr val="C00000"/>
                </a:solidFill>
              </a:rPr>
              <a:t>Demande d’être validé et</a:t>
            </a:r>
          </a:p>
          <a:p>
            <a:r>
              <a:rPr lang="fr-FR" sz="2800" dirty="0">
                <a:solidFill>
                  <a:srgbClr val="C00000"/>
                </a:solidFill>
              </a:rPr>
              <a:t>mis en contexte….</a:t>
            </a:r>
          </a:p>
        </p:txBody>
      </p:sp>
    </p:spTree>
    <p:extLst>
      <p:ext uri="{BB962C8B-B14F-4D97-AF65-F5344CB8AC3E}">
        <p14:creationId xmlns:p14="http://schemas.microsoft.com/office/powerpoint/2010/main" val="14960643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CC06E-24BE-4A7B-B93E-1A2A5E005C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813" y="365126"/>
            <a:ext cx="11166987" cy="965558"/>
          </a:xfrm>
        </p:spPr>
        <p:txBody>
          <a:bodyPr/>
          <a:lstStyle/>
          <a:p>
            <a:r>
              <a:rPr lang="fr-FR" dirty="0"/>
              <a:t>Agréger et normaliser le tout ?</a:t>
            </a:r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EDD9B5E4-6EC6-4592-A332-D415EEEE11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Inès Burri, Anaïs Chambat, Célian Ringwald</a:t>
            </a:r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236C918-3ED6-406D-BB82-6F009D9ED296}"/>
              </a:ext>
            </a:extLst>
          </p:cNvPr>
          <p:cNvSpPr/>
          <p:nvPr/>
        </p:nvSpPr>
        <p:spPr>
          <a:xfrm>
            <a:off x="4572000" y="2566220"/>
            <a:ext cx="6410131" cy="256463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90F18F52-E2DD-4F72-9FCC-4C513935C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23</a:t>
            </a:fld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F72CCB2-92F3-49F0-95DF-DEB1EA3B03D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78" t="16639" r="-2" b="27532"/>
          <a:stretch/>
        </p:blipFill>
        <p:spPr>
          <a:xfrm>
            <a:off x="10982131" y="-9"/>
            <a:ext cx="1209868" cy="685800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D7616F2-22F8-4553-887A-1588A750C572}"/>
              </a:ext>
            </a:extLst>
          </p:cNvPr>
          <p:cNvSpPr txBox="1"/>
          <p:nvPr/>
        </p:nvSpPr>
        <p:spPr>
          <a:xfrm>
            <a:off x="4736447" y="3673187"/>
            <a:ext cx="586416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Il permet l’annotation de document à même le contenu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Il est lisible par un humain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Il permet d’accéder à un écosystème orienté documents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Peut être transformé dans de nombreuses « formes »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B36707D2-7997-4994-9106-2C4392CC6E7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8148" y="1943273"/>
            <a:ext cx="1477328" cy="1477328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AE197C16-7F1D-41DA-90C8-8350439D51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9696"/>
            <a:ext cx="5066891" cy="380016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1574D02-29B4-47B4-B01D-8B1C46CED809}"/>
              </a:ext>
            </a:extLst>
          </p:cNvPr>
          <p:cNvSpPr/>
          <p:nvPr/>
        </p:nvSpPr>
        <p:spPr>
          <a:xfrm>
            <a:off x="-72149" y="5743441"/>
            <a:ext cx="657901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i="1" dirty="0"/>
              <a:t>Schéma de la chaîne éditoriale (modèle du </a:t>
            </a:r>
            <a:r>
              <a:rPr lang="fr-FR" dirty="0"/>
              <a:t>Single Source </a:t>
            </a:r>
            <a:r>
              <a:rPr lang="fr-FR" dirty="0" err="1"/>
              <a:t>Publishing</a:t>
            </a:r>
            <a:r>
              <a:rPr lang="fr-FR" i="1" dirty="0"/>
              <a:t>)</a:t>
            </a:r>
            <a:endParaRPr lang="fr-FR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565658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AA4269A4-80D7-404D-8CFE-84ECCFF69A6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1" y="-9"/>
            <a:ext cx="4401771" cy="6356350"/>
          </a:xfrm>
          <a:prstGeom prst="rect">
            <a:avLst/>
          </a:prstGeom>
        </p:spPr>
      </p:pic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EDD9B5E4-6EC6-4592-A332-D415EEEE11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Inès Burri, Anaïs Chambat, Célian Ringwald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90F18F52-E2DD-4F72-9FCC-4C513935C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113E31D-E2AB-40D1-8B51-AFA5AFEF393A}" type="slidenum">
              <a:rPr lang="en-US" smtClean="0"/>
              <a:pPr>
                <a:spcAft>
                  <a:spcPts val="600"/>
                </a:spcAft>
              </a:pPr>
              <a:t>24</a:t>
            </a:fld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F72CCB2-92F3-49F0-95DF-DEB1EA3B03D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78" t="16639" r="-2" b="27532"/>
          <a:stretch/>
        </p:blipFill>
        <p:spPr>
          <a:xfrm>
            <a:off x="10982131" y="-9"/>
            <a:ext cx="1209868" cy="6858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405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E4D3DA09-C8C6-4372-A065-F7F8667C96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0" y="2763903"/>
            <a:ext cx="5488641" cy="2096523"/>
          </a:xfrm>
        </p:spPr>
        <p:txBody>
          <a:bodyPr anchor="b">
            <a:normAutofit fontScale="90000"/>
          </a:bodyPr>
          <a:lstStyle/>
          <a:p>
            <a:pPr algn="l"/>
            <a:br>
              <a:rPr lang="fr-FR" b="1" dirty="0"/>
            </a:br>
            <a:r>
              <a:rPr lang="en-US" dirty="0"/>
              <a:t>III. </a:t>
            </a:r>
            <a:r>
              <a:rPr lang="en-US" dirty="0" err="1"/>
              <a:t>Présentation</a:t>
            </a:r>
            <a:r>
              <a:rPr lang="en-US" dirty="0"/>
              <a:t> du </a:t>
            </a:r>
            <a:r>
              <a:rPr lang="en-US" dirty="0" err="1"/>
              <a:t>modèle</a:t>
            </a:r>
            <a:r>
              <a:rPr lang="en-US" dirty="0"/>
              <a:t> de </a:t>
            </a:r>
            <a:r>
              <a:rPr lang="en-US" dirty="0" err="1"/>
              <a:t>données</a:t>
            </a:r>
            <a:endParaRPr lang="fr-FR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4423BC0-9772-48AE-82C6-C75EACADE51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24" r="2072"/>
          <a:stretch/>
        </p:blipFill>
        <p:spPr>
          <a:xfrm>
            <a:off x="20" y="10"/>
            <a:ext cx="6024134" cy="685799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C33FFCB-EF1B-46B4-91CA-A3CA6CF0D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Inès Burri, Anaïs Chambat, Célian Ringwald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E87E09-339A-4CE8-8674-DDD55F8042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9965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28ACE1-3428-46F3-928C-DE7EBDE881B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04088" y="691769"/>
            <a:ext cx="5181600" cy="539623"/>
          </a:xfrm>
        </p:spPr>
        <p:txBody>
          <a:bodyPr/>
          <a:lstStyle/>
          <a:p>
            <a:r>
              <a:rPr lang="fr-FR" dirty="0"/>
              <a:t>Avant toute chose …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ED5BE2-7AB6-40A0-A86E-4F30723E87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Inès Burri, Anaïs Chambat, Célian Ringwald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B423A0-4402-493C-ABCD-BFF03F111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26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3A7ACCA-A14A-450B-95BE-ED6E534CB8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78" t="16639" r="-2" b="27532"/>
          <a:stretch/>
        </p:blipFill>
        <p:spPr>
          <a:xfrm>
            <a:off x="10982131" y="-9"/>
            <a:ext cx="1209868" cy="6858009"/>
          </a:xfrm>
          <a:prstGeom prst="rect">
            <a:avLst/>
          </a:prstGeom>
        </p:spPr>
      </p:pic>
      <p:pic>
        <p:nvPicPr>
          <p:cNvPr id="16" name="Image 15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7B5DFBDC-31BA-2245-ABBF-0B14BDC4F0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918"/>
          <a:stretch/>
        </p:blipFill>
        <p:spPr>
          <a:xfrm>
            <a:off x="284097" y="1218679"/>
            <a:ext cx="10212466" cy="2719701"/>
          </a:xfrm>
          <a:prstGeom prst="rect">
            <a:avLst/>
          </a:prstGeom>
        </p:spPr>
      </p:pic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FE021E85-8627-A545-8AE2-B1253E4059E8}"/>
              </a:ext>
            </a:extLst>
          </p:cNvPr>
          <p:cNvCxnSpPr/>
          <p:nvPr/>
        </p:nvCxnSpPr>
        <p:spPr>
          <a:xfrm flipH="1">
            <a:off x="3206496" y="1840992"/>
            <a:ext cx="832104" cy="487680"/>
          </a:xfrm>
          <a:prstGeom prst="straightConnector1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age 3">
            <a:extLst>
              <a:ext uri="{FF2B5EF4-FFF2-40B4-BE49-F238E27FC236}">
                <a16:creationId xmlns:a16="http://schemas.microsoft.com/office/drawing/2014/main" id="{1C4B2A84-61D8-8C4B-93F6-CB52BD7D3BE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10" t="23341"/>
          <a:stretch/>
        </p:blipFill>
        <p:spPr>
          <a:xfrm>
            <a:off x="1049866" y="3889296"/>
            <a:ext cx="8067369" cy="755696"/>
          </a:xfrm>
          <a:prstGeom prst="rect">
            <a:avLst/>
          </a:prstGeom>
        </p:spPr>
      </p:pic>
      <p:pic>
        <p:nvPicPr>
          <p:cNvPr id="10" name="Image 9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A6A57774-94FD-6740-90FE-26EFEAF6B88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977" t="52939" r="12747" b="31478"/>
          <a:stretch/>
        </p:blipFill>
        <p:spPr>
          <a:xfrm>
            <a:off x="1676400" y="4441317"/>
            <a:ext cx="4419600" cy="755696"/>
          </a:xfrm>
          <a:prstGeom prst="rect">
            <a:avLst/>
          </a:prstGeom>
        </p:spPr>
      </p:pic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152D385A-97F7-C149-B4B4-4EE699348089}"/>
              </a:ext>
            </a:extLst>
          </p:cNvPr>
          <p:cNvCxnSpPr/>
          <p:nvPr/>
        </p:nvCxnSpPr>
        <p:spPr>
          <a:xfrm>
            <a:off x="2286000" y="4262505"/>
            <a:ext cx="2201333" cy="0"/>
          </a:xfrm>
          <a:prstGeom prst="line">
            <a:avLst/>
          </a:prstGeom>
          <a:ln w="285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" name="ZoneTexte 10">
            <a:extLst>
              <a:ext uri="{FF2B5EF4-FFF2-40B4-BE49-F238E27FC236}">
                <a16:creationId xmlns:a16="http://schemas.microsoft.com/office/drawing/2014/main" id="{68BC48C8-CF41-324A-850E-88ADA627CC37}"/>
              </a:ext>
            </a:extLst>
          </p:cNvPr>
          <p:cNvSpPr txBox="1"/>
          <p:nvPr/>
        </p:nvSpPr>
        <p:spPr>
          <a:xfrm>
            <a:off x="670221" y="5375824"/>
            <a:ext cx="9870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Un texte qui contient des annotations numériques en vue de </a:t>
            </a:r>
            <a:r>
              <a:rPr lang="fr-FR" b="1" dirty="0"/>
              <a:t>l’enrichir</a:t>
            </a:r>
            <a:r>
              <a:rPr lang="fr-FR" dirty="0"/>
              <a:t> et sans changer son contenu.</a:t>
            </a:r>
          </a:p>
        </p:txBody>
      </p:sp>
    </p:spTree>
    <p:extLst>
      <p:ext uri="{BB962C8B-B14F-4D97-AF65-F5344CB8AC3E}">
        <p14:creationId xmlns:p14="http://schemas.microsoft.com/office/powerpoint/2010/main" val="147904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296FD57A-7778-BB4A-BEAB-51B4666945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546" y="1417647"/>
            <a:ext cx="9169400" cy="4241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B649545-341B-4370-B2AD-30D75ED175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912" y="365125"/>
            <a:ext cx="7546848" cy="1325563"/>
          </a:xfrm>
        </p:spPr>
        <p:txBody>
          <a:bodyPr/>
          <a:lstStyle/>
          <a:p>
            <a:r>
              <a:rPr lang="fr-FR" dirty="0"/>
              <a:t>Structure du fichier XML-TEI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28ACE1-3428-46F3-928C-DE7EBDE881B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197853" y="2935836"/>
            <a:ext cx="3035186" cy="1741143"/>
          </a:xfrm>
        </p:spPr>
        <p:txBody>
          <a:bodyPr/>
          <a:lstStyle/>
          <a:p>
            <a:pPr marL="514350" indent="-514350">
              <a:buAutoNum type="arabicPeriod"/>
            </a:pPr>
            <a:r>
              <a:rPr lang="fr-FR" dirty="0"/>
              <a:t>Un </a:t>
            </a:r>
            <a:r>
              <a:rPr lang="fr-FR" dirty="0" err="1"/>
              <a:t>teiHeader</a:t>
            </a:r>
            <a:endParaRPr lang="fr-FR" dirty="0"/>
          </a:p>
          <a:p>
            <a:pPr marL="514350" indent="-514350">
              <a:buAutoNum type="arabicPeriod"/>
            </a:pPr>
            <a:r>
              <a:rPr lang="fr-FR" dirty="0"/>
              <a:t>Le corps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ED5BE2-7AB6-40A0-A86E-4F30723E87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Inès Burri, Anaïs Chambat, Célian Ringwald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B423A0-4402-493C-ABCD-BFF03F111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27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3A7ACCA-A14A-450B-95BE-ED6E534CB84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78" t="16639" r="-2" b="27532"/>
          <a:stretch/>
        </p:blipFill>
        <p:spPr>
          <a:xfrm>
            <a:off x="10982131" y="-9"/>
            <a:ext cx="1209868" cy="6858009"/>
          </a:xfrm>
          <a:prstGeom prst="rect">
            <a:avLst/>
          </a:prstGeom>
        </p:spPr>
      </p:pic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CDE72EAE-F3F3-8442-96FB-7C01E79BCE7D}"/>
              </a:ext>
            </a:extLst>
          </p:cNvPr>
          <p:cNvCxnSpPr>
            <a:cxnSpLocks/>
          </p:cNvCxnSpPr>
          <p:nvPr/>
        </p:nvCxnSpPr>
        <p:spPr>
          <a:xfrm>
            <a:off x="3357373" y="3206496"/>
            <a:ext cx="384048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1" name="Parenthèse fermante 10">
            <a:extLst>
              <a:ext uri="{FF2B5EF4-FFF2-40B4-BE49-F238E27FC236}">
                <a16:creationId xmlns:a16="http://schemas.microsoft.com/office/drawing/2014/main" id="{AB8B1E2A-C6FE-C043-A8C4-DBC7F776CEEA}"/>
              </a:ext>
            </a:extLst>
          </p:cNvPr>
          <p:cNvSpPr/>
          <p:nvPr/>
        </p:nvSpPr>
        <p:spPr>
          <a:xfrm>
            <a:off x="6217920" y="3477156"/>
            <a:ext cx="230840" cy="1436219"/>
          </a:xfrm>
          <a:prstGeom prst="rightBracket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EB5B2B5E-EEAC-0F42-8935-5B1FD306871B}"/>
              </a:ext>
            </a:extLst>
          </p:cNvPr>
          <p:cNvCxnSpPr/>
          <p:nvPr/>
        </p:nvCxnSpPr>
        <p:spPr>
          <a:xfrm flipV="1">
            <a:off x="6448760" y="3901440"/>
            <a:ext cx="749093" cy="51206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30C0A66F-3C04-2043-A30D-7F42F76B955B}"/>
              </a:ext>
            </a:extLst>
          </p:cNvPr>
          <p:cNvSpPr/>
          <p:nvPr/>
        </p:nvSpPr>
        <p:spPr>
          <a:xfrm>
            <a:off x="6318648" y="1906422"/>
            <a:ext cx="2594533" cy="208487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8593ABC9-E1FB-D443-AD1A-A55BA430F69F}"/>
              </a:ext>
            </a:extLst>
          </p:cNvPr>
          <p:cNvSpPr txBox="1"/>
          <p:nvPr/>
        </p:nvSpPr>
        <p:spPr>
          <a:xfrm>
            <a:off x="6599290" y="2140261"/>
            <a:ext cx="4232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Un identifiant </a:t>
            </a:r>
            <a:r>
              <a:rPr lang="fr-FR" i="1" dirty="0" err="1"/>
              <a:t>xml:id</a:t>
            </a:r>
            <a:r>
              <a:rPr lang="fr-FR" i="1" dirty="0"/>
              <a:t> </a:t>
            </a:r>
            <a:r>
              <a:rPr lang="fr-FR" dirty="0"/>
              <a:t>unique et normalisé</a:t>
            </a:r>
          </a:p>
        </p:txBody>
      </p:sp>
      <p:cxnSp>
        <p:nvCxnSpPr>
          <p:cNvPr id="19" name="Connecteur droit avec flèche 18">
            <a:extLst>
              <a:ext uri="{FF2B5EF4-FFF2-40B4-BE49-F238E27FC236}">
                <a16:creationId xmlns:a16="http://schemas.microsoft.com/office/drawing/2014/main" id="{BA2A93AC-2284-3147-A723-2B47242AEAC4}"/>
              </a:ext>
            </a:extLst>
          </p:cNvPr>
          <p:cNvCxnSpPr>
            <a:endCxn id="17" idx="1"/>
          </p:cNvCxnSpPr>
          <p:nvPr/>
        </p:nvCxnSpPr>
        <p:spPr>
          <a:xfrm>
            <a:off x="6448760" y="2324927"/>
            <a:ext cx="150530" cy="0"/>
          </a:xfrm>
          <a:prstGeom prst="straightConnector1">
            <a:avLst/>
          </a:prstGeom>
          <a:ln w="127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9239399B-7F4E-0A4B-AA6B-7A534F7F4BE2}"/>
              </a:ext>
            </a:extLst>
          </p:cNvPr>
          <p:cNvCxnSpPr>
            <a:cxnSpLocks/>
          </p:cNvCxnSpPr>
          <p:nvPr/>
        </p:nvCxnSpPr>
        <p:spPr>
          <a:xfrm flipV="1">
            <a:off x="6448760" y="2140262"/>
            <a:ext cx="0" cy="184665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5964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1743931E-CD3A-0E45-A40C-A2217CA7B4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23" t="19596" b="23434"/>
          <a:stretch/>
        </p:blipFill>
        <p:spPr>
          <a:xfrm>
            <a:off x="529932" y="1592210"/>
            <a:ext cx="8720417" cy="4626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B649545-341B-4370-B2AD-30D75ED175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931" y="364547"/>
            <a:ext cx="4513073" cy="1325563"/>
          </a:xfrm>
        </p:spPr>
        <p:txBody>
          <a:bodyPr/>
          <a:lstStyle/>
          <a:p>
            <a:r>
              <a:rPr lang="fr-FR" dirty="0"/>
              <a:t>Le &lt;</a:t>
            </a:r>
            <a:r>
              <a:rPr lang="fr-FR" dirty="0" err="1"/>
              <a:t>teiHeader</a:t>
            </a:r>
            <a:r>
              <a:rPr lang="fr-FR" dirty="0"/>
              <a:t>&gt;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ED5BE2-7AB6-40A0-A86E-4F30723E87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Inès Burri, Anaïs Chambat, Célian Ringwald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B423A0-4402-493C-ABCD-BFF03F111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28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3A7ACCA-A14A-450B-95BE-ED6E534CB84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78" t="16639" r="-2" b="27532"/>
          <a:stretch/>
        </p:blipFill>
        <p:spPr>
          <a:xfrm>
            <a:off x="10982131" y="-9"/>
            <a:ext cx="1209868" cy="6858009"/>
          </a:xfrm>
          <a:prstGeom prst="rect">
            <a:avLst/>
          </a:prstGeom>
        </p:spPr>
      </p:pic>
      <p:sp>
        <p:nvSpPr>
          <p:cNvPr id="15" name="Parenthèse fermante 14">
            <a:extLst>
              <a:ext uri="{FF2B5EF4-FFF2-40B4-BE49-F238E27FC236}">
                <a16:creationId xmlns:a16="http://schemas.microsoft.com/office/drawing/2014/main" id="{7C34329F-A7E5-214F-9AAC-1BDD4DF49A81}"/>
              </a:ext>
            </a:extLst>
          </p:cNvPr>
          <p:cNvSpPr/>
          <p:nvPr/>
        </p:nvSpPr>
        <p:spPr>
          <a:xfrm>
            <a:off x="6899559" y="2202873"/>
            <a:ext cx="103909" cy="1392382"/>
          </a:xfrm>
          <a:prstGeom prst="rightBracket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Parenthèse fermante 15">
            <a:extLst>
              <a:ext uri="{FF2B5EF4-FFF2-40B4-BE49-F238E27FC236}">
                <a16:creationId xmlns:a16="http://schemas.microsoft.com/office/drawing/2014/main" id="{B7C67360-82DC-414F-B285-C7D3A3FBE6A9}"/>
              </a:ext>
            </a:extLst>
          </p:cNvPr>
          <p:cNvSpPr/>
          <p:nvPr/>
        </p:nvSpPr>
        <p:spPr>
          <a:xfrm>
            <a:off x="6899558" y="3731780"/>
            <a:ext cx="103909" cy="1392382"/>
          </a:xfrm>
          <a:prstGeom prst="rightBracket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Parenthèse fermante 16">
            <a:extLst>
              <a:ext uri="{FF2B5EF4-FFF2-40B4-BE49-F238E27FC236}">
                <a16:creationId xmlns:a16="http://schemas.microsoft.com/office/drawing/2014/main" id="{09E15D7B-010B-BD48-80C1-9095BE7DDA4E}"/>
              </a:ext>
            </a:extLst>
          </p:cNvPr>
          <p:cNvSpPr/>
          <p:nvPr/>
        </p:nvSpPr>
        <p:spPr>
          <a:xfrm>
            <a:off x="9019303" y="5265789"/>
            <a:ext cx="80866" cy="696191"/>
          </a:xfrm>
          <a:prstGeom prst="rightBracket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9A1AAC0B-22DB-F44C-AB12-9A665F3A2C18}"/>
              </a:ext>
            </a:extLst>
          </p:cNvPr>
          <p:cNvSpPr txBox="1"/>
          <p:nvPr/>
        </p:nvSpPr>
        <p:spPr>
          <a:xfrm>
            <a:off x="7076231" y="2638770"/>
            <a:ext cx="2648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Description du fichier, …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12AFF4B6-BFBD-F84A-AF12-7AECD9CB8DE8}"/>
              </a:ext>
            </a:extLst>
          </p:cNvPr>
          <p:cNvSpPr txBox="1"/>
          <p:nvPr/>
        </p:nvSpPr>
        <p:spPr>
          <a:xfrm>
            <a:off x="7059399" y="4097960"/>
            <a:ext cx="2720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… des données éditoriales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ED376519-6BFA-A64A-8883-2FC444CE3AAB}"/>
              </a:ext>
            </a:extLst>
          </p:cNvPr>
          <p:cNvSpPr txBox="1"/>
          <p:nvPr/>
        </p:nvSpPr>
        <p:spPr>
          <a:xfrm>
            <a:off x="9059736" y="5329186"/>
            <a:ext cx="1806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… et des sources</a:t>
            </a:r>
          </a:p>
        </p:txBody>
      </p:sp>
    </p:spTree>
    <p:extLst>
      <p:ext uri="{BB962C8B-B14F-4D97-AF65-F5344CB8AC3E}">
        <p14:creationId xmlns:p14="http://schemas.microsoft.com/office/powerpoint/2010/main" val="1118295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64742CF9-0FA4-9347-B38F-3E65EF2E5A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565" y="1141412"/>
            <a:ext cx="11366500" cy="5397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B649545-341B-4370-B2AD-30D75ED175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912" y="365125"/>
            <a:ext cx="7546848" cy="1325563"/>
          </a:xfrm>
        </p:spPr>
        <p:txBody>
          <a:bodyPr/>
          <a:lstStyle/>
          <a:p>
            <a:r>
              <a:rPr lang="fr-FR" dirty="0"/>
              <a:t>Des &lt;div&gt;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28ACE1-3428-46F3-928C-DE7EBDE881B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025729" y="3528508"/>
            <a:ext cx="3592067" cy="16416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/>
              <a:t>Un numéro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/>
              <a:t>Un identifiant unique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ED5BE2-7AB6-40A0-A86E-4F30723E87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Inès Burri, Anaïs Chambat, Célian Ringwald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B423A0-4402-493C-ABCD-BFF03F111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29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3A7ACCA-A14A-450B-95BE-ED6E534CB84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78" t="16639" r="-2" b="27532"/>
          <a:stretch/>
        </p:blipFill>
        <p:spPr>
          <a:xfrm>
            <a:off x="10982131" y="-9"/>
            <a:ext cx="1209868" cy="6858009"/>
          </a:xfrm>
          <a:prstGeom prst="rect">
            <a:avLst/>
          </a:prstGeom>
        </p:spPr>
      </p:pic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F69EEAE6-46E0-D446-A214-A2C6415A531C}"/>
              </a:ext>
            </a:extLst>
          </p:cNvPr>
          <p:cNvCxnSpPr/>
          <p:nvPr/>
        </p:nvCxnSpPr>
        <p:spPr>
          <a:xfrm>
            <a:off x="5432612" y="3657600"/>
            <a:ext cx="1593117" cy="0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8" name="Parenthèse ouvrante 17">
            <a:extLst>
              <a:ext uri="{FF2B5EF4-FFF2-40B4-BE49-F238E27FC236}">
                <a16:creationId xmlns:a16="http://schemas.microsoft.com/office/drawing/2014/main" id="{D213D52E-DD74-174B-8DF6-BFFEC5089500}"/>
              </a:ext>
            </a:extLst>
          </p:cNvPr>
          <p:cNvSpPr/>
          <p:nvPr/>
        </p:nvSpPr>
        <p:spPr>
          <a:xfrm rot="16200000">
            <a:off x="5718396" y="2997636"/>
            <a:ext cx="243135" cy="4588138"/>
          </a:xfrm>
          <a:prstGeom prst="leftBracket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9D129464-6E07-FA48-BC0E-334B18E67DB1}"/>
              </a:ext>
            </a:extLst>
          </p:cNvPr>
          <p:cNvCxnSpPr>
            <a:cxnSpLocks/>
          </p:cNvCxnSpPr>
          <p:nvPr/>
        </p:nvCxnSpPr>
        <p:spPr>
          <a:xfrm flipV="1">
            <a:off x="8134033" y="4965743"/>
            <a:ext cx="0" cy="32701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avec flèche 22">
            <a:extLst>
              <a:ext uri="{FF2B5EF4-FFF2-40B4-BE49-F238E27FC236}">
                <a16:creationId xmlns:a16="http://schemas.microsoft.com/office/drawing/2014/main" id="{8CBD04BD-4B45-0246-B757-E8C7DBAD1B5B}"/>
              </a:ext>
            </a:extLst>
          </p:cNvPr>
          <p:cNvCxnSpPr/>
          <p:nvPr/>
        </p:nvCxnSpPr>
        <p:spPr>
          <a:xfrm flipH="1">
            <a:off x="4038600" y="2280621"/>
            <a:ext cx="3351904" cy="1247887"/>
          </a:xfrm>
          <a:prstGeom prst="straightConnector1">
            <a:avLst/>
          </a:prstGeom>
          <a:ln w="12700" cap="flat" cmpd="sng" algn="ctr">
            <a:solidFill>
              <a:srgbClr val="C00000"/>
            </a:solidFill>
            <a:prstDash val="dash"/>
            <a:round/>
            <a:headEnd type="oval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5434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E4D3DA09-C8C6-4372-A065-F7F8667C96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15332" y="2509683"/>
            <a:ext cx="5681542" cy="1838633"/>
          </a:xfrm>
        </p:spPr>
        <p:txBody>
          <a:bodyPr anchor="b">
            <a:normAutofit/>
          </a:bodyPr>
          <a:lstStyle/>
          <a:p>
            <a:pPr algn="l"/>
            <a:r>
              <a:rPr lang="fr-FR" dirty="0"/>
              <a:t>I. Introduction</a:t>
            </a:r>
            <a:br>
              <a:rPr lang="fr-FR" dirty="0"/>
            </a:br>
            <a:endParaRPr lang="fr-FR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4423BC0-9772-48AE-82C6-C75EACADE51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24" r="2072"/>
          <a:stretch/>
        </p:blipFill>
        <p:spPr>
          <a:xfrm>
            <a:off x="20" y="10"/>
            <a:ext cx="6024134" cy="685799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25FC2D-3CC0-417E-B896-C51054FAF9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</a:t>
            </a:fld>
            <a:endParaRPr lang="en-US" dirty="0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Inès Burri, Anaïs Chambat, Célian Ringwald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2306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F6A222A8-B01D-2F4C-A3CA-EDC3177ED1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208" y="959052"/>
            <a:ext cx="8198427" cy="53972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B649545-341B-4370-B2AD-30D75ED175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752" y="261845"/>
            <a:ext cx="7546848" cy="693161"/>
          </a:xfrm>
        </p:spPr>
        <p:txBody>
          <a:bodyPr>
            <a:normAutofit fontScale="90000"/>
          </a:bodyPr>
          <a:lstStyle/>
          <a:p>
            <a:r>
              <a:rPr lang="fr-FR" dirty="0"/>
              <a:t>Dans les &lt;div&gt;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ED5BE2-7AB6-40A0-A86E-4F30723E87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Inès Burri, Anaïs Chambat, Célian Ringwald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B423A0-4402-493C-ABCD-BFF03F111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30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3A7ACCA-A14A-450B-95BE-ED6E534CB84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78" t="16639" r="-2" b="27532"/>
          <a:stretch/>
        </p:blipFill>
        <p:spPr>
          <a:xfrm>
            <a:off x="10982131" y="-9"/>
            <a:ext cx="1209868" cy="6858009"/>
          </a:xfrm>
          <a:prstGeom prst="rect">
            <a:avLst/>
          </a:prstGeom>
        </p:spPr>
      </p:pic>
      <p:sp>
        <p:nvSpPr>
          <p:cNvPr id="10" name="Flèche vers la droite 9">
            <a:extLst>
              <a:ext uri="{FF2B5EF4-FFF2-40B4-BE49-F238E27FC236}">
                <a16:creationId xmlns:a16="http://schemas.microsoft.com/office/drawing/2014/main" id="{5A4120D3-8BBB-8F46-8B2B-80E73482A558}"/>
              </a:ext>
            </a:extLst>
          </p:cNvPr>
          <p:cNvSpPr/>
          <p:nvPr/>
        </p:nvSpPr>
        <p:spPr>
          <a:xfrm>
            <a:off x="363681" y="1713768"/>
            <a:ext cx="319070" cy="2085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Flèche vers la droite 14">
            <a:extLst>
              <a:ext uri="{FF2B5EF4-FFF2-40B4-BE49-F238E27FC236}">
                <a16:creationId xmlns:a16="http://schemas.microsoft.com/office/drawing/2014/main" id="{57056B38-9D71-4442-B31F-246764B1C9BD}"/>
              </a:ext>
            </a:extLst>
          </p:cNvPr>
          <p:cNvSpPr/>
          <p:nvPr/>
        </p:nvSpPr>
        <p:spPr>
          <a:xfrm>
            <a:off x="363681" y="3057106"/>
            <a:ext cx="319070" cy="2085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Flèche vers la droite 15">
            <a:extLst>
              <a:ext uri="{FF2B5EF4-FFF2-40B4-BE49-F238E27FC236}">
                <a16:creationId xmlns:a16="http://schemas.microsoft.com/office/drawing/2014/main" id="{D6F50E72-3B62-8848-B343-C2CC6CE43417}"/>
              </a:ext>
            </a:extLst>
          </p:cNvPr>
          <p:cNvSpPr/>
          <p:nvPr/>
        </p:nvSpPr>
        <p:spPr>
          <a:xfrm>
            <a:off x="346570" y="4400444"/>
            <a:ext cx="319070" cy="2085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Flèche vers la droite 20">
            <a:extLst>
              <a:ext uri="{FF2B5EF4-FFF2-40B4-BE49-F238E27FC236}">
                <a16:creationId xmlns:a16="http://schemas.microsoft.com/office/drawing/2014/main" id="{E9572BCA-3E43-7148-923B-507BE1E7A3FE}"/>
              </a:ext>
            </a:extLst>
          </p:cNvPr>
          <p:cNvSpPr/>
          <p:nvPr/>
        </p:nvSpPr>
        <p:spPr>
          <a:xfrm>
            <a:off x="322739" y="5906955"/>
            <a:ext cx="319070" cy="2085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Parenthèse ouvrante 18">
            <a:extLst>
              <a:ext uri="{FF2B5EF4-FFF2-40B4-BE49-F238E27FC236}">
                <a16:creationId xmlns:a16="http://schemas.microsoft.com/office/drawing/2014/main" id="{B55E87EC-135D-E545-A7A9-E9A06151A530}"/>
              </a:ext>
            </a:extLst>
          </p:cNvPr>
          <p:cNvSpPr/>
          <p:nvPr/>
        </p:nvSpPr>
        <p:spPr>
          <a:xfrm>
            <a:off x="682751" y="4304223"/>
            <a:ext cx="96567" cy="506874"/>
          </a:xfrm>
          <a:prstGeom prst="leftBracket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Parenthèse ouvrante 21">
            <a:extLst>
              <a:ext uri="{FF2B5EF4-FFF2-40B4-BE49-F238E27FC236}">
                <a16:creationId xmlns:a16="http://schemas.microsoft.com/office/drawing/2014/main" id="{9BA56AAF-FB9E-7646-B677-05A833001241}"/>
              </a:ext>
            </a:extLst>
          </p:cNvPr>
          <p:cNvSpPr/>
          <p:nvPr/>
        </p:nvSpPr>
        <p:spPr>
          <a:xfrm>
            <a:off x="693557" y="5860473"/>
            <a:ext cx="45719" cy="296596"/>
          </a:xfrm>
          <a:prstGeom prst="leftBracket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5F8AFFF-957A-7C4C-8C79-970819E99A6C}"/>
              </a:ext>
            </a:extLst>
          </p:cNvPr>
          <p:cNvSpPr/>
          <p:nvPr/>
        </p:nvSpPr>
        <p:spPr>
          <a:xfrm>
            <a:off x="1350818" y="1682595"/>
            <a:ext cx="1963882" cy="208550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81B43F2-48DA-4841-AFBE-C42703A1FA27}"/>
              </a:ext>
            </a:extLst>
          </p:cNvPr>
          <p:cNvSpPr/>
          <p:nvPr/>
        </p:nvSpPr>
        <p:spPr>
          <a:xfrm>
            <a:off x="1183273" y="3067497"/>
            <a:ext cx="1963882" cy="208550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296A66F-672F-8343-9F40-3222195604B9}"/>
              </a:ext>
            </a:extLst>
          </p:cNvPr>
          <p:cNvSpPr/>
          <p:nvPr/>
        </p:nvSpPr>
        <p:spPr>
          <a:xfrm>
            <a:off x="1080125" y="4251330"/>
            <a:ext cx="1963882" cy="208550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F30CB39-5309-2A45-9B96-2903236A511F}"/>
              </a:ext>
            </a:extLst>
          </p:cNvPr>
          <p:cNvSpPr/>
          <p:nvPr/>
        </p:nvSpPr>
        <p:spPr>
          <a:xfrm>
            <a:off x="1097442" y="4611550"/>
            <a:ext cx="1963882" cy="208550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F9F2C45-49B9-FE4C-8DF0-E7DA7ADE22AB}"/>
              </a:ext>
            </a:extLst>
          </p:cNvPr>
          <p:cNvSpPr/>
          <p:nvPr/>
        </p:nvSpPr>
        <p:spPr>
          <a:xfrm>
            <a:off x="1180570" y="5796111"/>
            <a:ext cx="1963882" cy="208550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932C0BD-DF79-AF40-A29A-B37FC7D00E72}"/>
              </a:ext>
            </a:extLst>
          </p:cNvPr>
          <p:cNvSpPr/>
          <p:nvPr/>
        </p:nvSpPr>
        <p:spPr>
          <a:xfrm>
            <a:off x="1180570" y="5993541"/>
            <a:ext cx="1963882" cy="208550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841DAE12-AE96-0B45-AD60-EDB360DF250E}"/>
              </a:ext>
            </a:extLst>
          </p:cNvPr>
          <p:cNvSpPr txBox="1"/>
          <p:nvPr/>
        </p:nvSpPr>
        <p:spPr>
          <a:xfrm>
            <a:off x="6096000" y="360862"/>
            <a:ext cx="52604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/>
              <a:t>Rappel de l’id de la fiche entité auteur:</a:t>
            </a:r>
          </a:p>
          <a:p>
            <a:r>
              <a:rPr lang="fr-FR" dirty="0" err="1"/>
              <a:t>xml:id</a:t>
            </a:r>
            <a:r>
              <a:rPr lang="fr-FR" dirty="0"/>
              <a:t>="Marie-</a:t>
            </a:r>
            <a:r>
              <a:rPr lang="fr-FR" dirty="0" err="1"/>
              <a:t>Celie_Agnant</a:t>
            </a:r>
            <a:r>
              <a:rPr lang="fr-FR" dirty="0"/>
              <a:t>"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58981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ED5BE2-7AB6-40A0-A86E-4F30723E87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Inès Burri, Anaïs Chambat, Célian Ringwald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B423A0-4402-493C-ABCD-BFF03F111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31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3A7ACCA-A14A-450B-95BE-ED6E534CB8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78" t="16639" r="-2" b="27532"/>
          <a:stretch/>
        </p:blipFill>
        <p:spPr>
          <a:xfrm>
            <a:off x="10982131" y="-9"/>
            <a:ext cx="1209868" cy="6858009"/>
          </a:xfrm>
          <a:prstGeom prst="rect">
            <a:avLst/>
          </a:prstGeom>
        </p:spPr>
      </p:pic>
      <p:pic>
        <p:nvPicPr>
          <p:cNvPr id="4" name="Image 3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1FDF3B82-D0E5-9942-A899-BD6906DAFA0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69" b="4761"/>
          <a:stretch/>
        </p:blipFill>
        <p:spPr>
          <a:xfrm>
            <a:off x="288099" y="1042484"/>
            <a:ext cx="6782875" cy="5398851"/>
          </a:xfrm>
          <a:prstGeom prst="rect">
            <a:avLst/>
          </a:prstGeom>
        </p:spPr>
      </p:pic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B846469B-007B-B246-8F8B-E746D8D06AED}"/>
              </a:ext>
            </a:extLst>
          </p:cNvPr>
          <p:cNvCxnSpPr/>
          <p:nvPr/>
        </p:nvCxnSpPr>
        <p:spPr>
          <a:xfrm>
            <a:off x="4146115" y="2292263"/>
            <a:ext cx="370770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4" name="Parenthèse fermante 13">
            <a:extLst>
              <a:ext uri="{FF2B5EF4-FFF2-40B4-BE49-F238E27FC236}">
                <a16:creationId xmlns:a16="http://schemas.microsoft.com/office/drawing/2014/main" id="{76AB4E27-0B41-3546-98B5-DF91567FD9E5}"/>
              </a:ext>
            </a:extLst>
          </p:cNvPr>
          <p:cNvSpPr/>
          <p:nvPr/>
        </p:nvSpPr>
        <p:spPr>
          <a:xfrm>
            <a:off x="6901841" y="2830882"/>
            <a:ext cx="169133" cy="839244"/>
          </a:xfrm>
          <a:prstGeom prst="rightBracket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Parenthèse fermante 29">
            <a:extLst>
              <a:ext uri="{FF2B5EF4-FFF2-40B4-BE49-F238E27FC236}">
                <a16:creationId xmlns:a16="http://schemas.microsoft.com/office/drawing/2014/main" id="{3670E1C9-C52B-604B-8741-B9B959C3DDC7}"/>
              </a:ext>
            </a:extLst>
          </p:cNvPr>
          <p:cNvSpPr/>
          <p:nvPr/>
        </p:nvSpPr>
        <p:spPr>
          <a:xfrm>
            <a:off x="3258855" y="3997889"/>
            <a:ext cx="173277" cy="1200411"/>
          </a:xfrm>
          <a:prstGeom prst="rightBracket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Parenthèse fermante 30">
            <a:extLst>
              <a:ext uri="{FF2B5EF4-FFF2-40B4-BE49-F238E27FC236}">
                <a16:creationId xmlns:a16="http://schemas.microsoft.com/office/drawing/2014/main" id="{241A2C6B-4E32-DA42-8188-FBF84A15C003}"/>
              </a:ext>
            </a:extLst>
          </p:cNvPr>
          <p:cNvSpPr/>
          <p:nvPr/>
        </p:nvSpPr>
        <p:spPr>
          <a:xfrm>
            <a:off x="7070974" y="5495346"/>
            <a:ext cx="169133" cy="839244"/>
          </a:xfrm>
          <a:prstGeom prst="rightBracket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3" name="Connecteur droit avec flèche 32">
            <a:extLst>
              <a:ext uri="{FF2B5EF4-FFF2-40B4-BE49-F238E27FC236}">
                <a16:creationId xmlns:a16="http://schemas.microsoft.com/office/drawing/2014/main" id="{2A73DBD9-D82D-D04E-915A-2362B131BD25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7070974" y="3250504"/>
            <a:ext cx="78284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avec flèche 33">
            <a:extLst>
              <a:ext uri="{FF2B5EF4-FFF2-40B4-BE49-F238E27FC236}">
                <a16:creationId xmlns:a16="http://schemas.microsoft.com/office/drawing/2014/main" id="{C55A35C7-19F1-7349-B44D-D72B8E481A02}"/>
              </a:ext>
            </a:extLst>
          </p:cNvPr>
          <p:cNvCxnSpPr>
            <a:cxnSpLocks/>
          </p:cNvCxnSpPr>
          <p:nvPr/>
        </p:nvCxnSpPr>
        <p:spPr>
          <a:xfrm>
            <a:off x="3432132" y="4598094"/>
            <a:ext cx="442168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5" name="Connecteur droit avec flèche 34">
            <a:extLst>
              <a:ext uri="{FF2B5EF4-FFF2-40B4-BE49-F238E27FC236}">
                <a16:creationId xmlns:a16="http://schemas.microsoft.com/office/drawing/2014/main" id="{374063A5-0C9E-5147-BB23-BF5EE388A1B6}"/>
              </a:ext>
            </a:extLst>
          </p:cNvPr>
          <p:cNvCxnSpPr>
            <a:cxnSpLocks/>
          </p:cNvCxnSpPr>
          <p:nvPr/>
        </p:nvCxnSpPr>
        <p:spPr>
          <a:xfrm>
            <a:off x="7218155" y="5914968"/>
            <a:ext cx="63566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7" name="ZoneTexte 36">
            <a:extLst>
              <a:ext uri="{FF2B5EF4-FFF2-40B4-BE49-F238E27FC236}">
                <a16:creationId xmlns:a16="http://schemas.microsoft.com/office/drawing/2014/main" id="{4EC08270-AA74-7647-83A3-83FEEBA0FA90}"/>
              </a:ext>
            </a:extLst>
          </p:cNvPr>
          <p:cNvSpPr txBox="1"/>
          <p:nvPr/>
        </p:nvSpPr>
        <p:spPr>
          <a:xfrm>
            <a:off x="8053580" y="2057959"/>
            <a:ext cx="1742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Nom et prénom</a:t>
            </a: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8C238DD6-A15B-0844-8119-99F236618EE1}"/>
              </a:ext>
            </a:extLst>
          </p:cNvPr>
          <p:cNvSpPr txBox="1"/>
          <p:nvPr/>
        </p:nvSpPr>
        <p:spPr>
          <a:xfrm>
            <a:off x="8022287" y="2947228"/>
            <a:ext cx="20345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Identifiants des </a:t>
            </a:r>
          </a:p>
          <a:p>
            <a:r>
              <a:rPr lang="fr-FR" dirty="0"/>
              <a:t>répertoires autorité</a:t>
            </a: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ACCE19FF-FC74-1946-9E04-F6EC8B19D3DE}"/>
              </a:ext>
            </a:extLst>
          </p:cNvPr>
          <p:cNvSpPr txBox="1"/>
          <p:nvPr/>
        </p:nvSpPr>
        <p:spPr>
          <a:xfrm>
            <a:off x="8053580" y="4390037"/>
            <a:ext cx="19464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Naissance et mort</a:t>
            </a:r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4ECCA2B4-D014-2544-B523-7A8A20FE15FA}"/>
              </a:ext>
            </a:extLst>
          </p:cNvPr>
          <p:cNvSpPr txBox="1"/>
          <p:nvPr/>
        </p:nvSpPr>
        <p:spPr>
          <a:xfrm>
            <a:off x="8053095" y="5657832"/>
            <a:ext cx="1749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Langues parlées</a:t>
            </a:r>
          </a:p>
        </p:txBody>
      </p:sp>
      <p:sp>
        <p:nvSpPr>
          <p:cNvPr id="20" name="Title 3">
            <a:extLst>
              <a:ext uri="{FF2B5EF4-FFF2-40B4-BE49-F238E27FC236}">
                <a16:creationId xmlns:a16="http://schemas.microsoft.com/office/drawing/2014/main" id="{81B8E275-134D-4CBB-B8DA-A445D986EC39}"/>
              </a:ext>
            </a:extLst>
          </p:cNvPr>
          <p:cNvSpPr txBox="1">
            <a:spLocks/>
          </p:cNvSpPr>
          <p:nvPr/>
        </p:nvSpPr>
        <p:spPr>
          <a:xfrm>
            <a:off x="306471" y="-166067"/>
            <a:ext cx="1086645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&lt;div&gt; fiche d’autorité</a:t>
            </a:r>
          </a:p>
        </p:txBody>
      </p:sp>
    </p:spTree>
    <p:extLst>
      <p:ext uri="{BB962C8B-B14F-4D97-AF65-F5344CB8AC3E}">
        <p14:creationId xmlns:p14="http://schemas.microsoft.com/office/powerpoint/2010/main" val="3195508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ED5BE2-7AB6-40A0-A86E-4F30723E87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Inès Burri, Anaïs Chambat, Célian Ringwald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B423A0-4402-493C-ABCD-BFF03F111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32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3A7ACCA-A14A-450B-95BE-ED6E534CB8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78" t="16639" r="-2" b="27532"/>
          <a:stretch/>
        </p:blipFill>
        <p:spPr>
          <a:xfrm>
            <a:off x="10982131" y="-9"/>
            <a:ext cx="1209868" cy="6858009"/>
          </a:xfrm>
          <a:prstGeom prst="rect">
            <a:avLst/>
          </a:prstGeom>
        </p:spPr>
      </p:pic>
      <p:pic>
        <p:nvPicPr>
          <p:cNvPr id="9" name="Image 8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2AE35BEC-8E41-D44F-8606-06E5A2BF7A1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10"/>
          <a:stretch/>
        </p:blipFill>
        <p:spPr>
          <a:xfrm>
            <a:off x="219571" y="1238492"/>
            <a:ext cx="6723658" cy="5117858"/>
          </a:xfrm>
          <a:prstGeom prst="rect">
            <a:avLst/>
          </a:prstGeom>
        </p:spPr>
      </p:pic>
      <p:sp>
        <p:nvSpPr>
          <p:cNvPr id="10" name="Parenthèse fermante 9">
            <a:extLst>
              <a:ext uri="{FF2B5EF4-FFF2-40B4-BE49-F238E27FC236}">
                <a16:creationId xmlns:a16="http://schemas.microsoft.com/office/drawing/2014/main" id="{7E621B47-B5EF-DF45-8294-2BB4A9F402C7}"/>
              </a:ext>
            </a:extLst>
          </p:cNvPr>
          <p:cNvSpPr/>
          <p:nvPr/>
        </p:nvSpPr>
        <p:spPr>
          <a:xfrm>
            <a:off x="6009361" y="1238492"/>
            <a:ext cx="86639" cy="1554812"/>
          </a:xfrm>
          <a:prstGeom prst="rightBracket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1B4E0943-EEB5-8A4C-A9F8-E6DD0525850F}"/>
              </a:ext>
            </a:extLst>
          </p:cNvPr>
          <p:cNvCxnSpPr>
            <a:cxnSpLocks/>
          </p:cNvCxnSpPr>
          <p:nvPr/>
        </p:nvCxnSpPr>
        <p:spPr>
          <a:xfrm>
            <a:off x="6096000" y="1838697"/>
            <a:ext cx="119414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5" name="Parenthèse fermante 14">
            <a:extLst>
              <a:ext uri="{FF2B5EF4-FFF2-40B4-BE49-F238E27FC236}">
                <a16:creationId xmlns:a16="http://schemas.microsoft.com/office/drawing/2014/main" id="{F47996AB-35C6-6B47-A447-07C1DBDCD72E}"/>
              </a:ext>
            </a:extLst>
          </p:cNvPr>
          <p:cNvSpPr/>
          <p:nvPr/>
        </p:nvSpPr>
        <p:spPr>
          <a:xfrm>
            <a:off x="6009361" y="2963240"/>
            <a:ext cx="86639" cy="1283083"/>
          </a:xfrm>
          <a:prstGeom prst="rightBracket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17213D51-0F4F-6941-B9C6-4D3F72AD1C7A}"/>
              </a:ext>
            </a:extLst>
          </p:cNvPr>
          <p:cNvCxnSpPr>
            <a:cxnSpLocks/>
          </p:cNvCxnSpPr>
          <p:nvPr/>
        </p:nvCxnSpPr>
        <p:spPr>
          <a:xfrm>
            <a:off x="6096000" y="3563445"/>
            <a:ext cx="119414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8" name="Parenthèse fermante 17">
            <a:extLst>
              <a:ext uri="{FF2B5EF4-FFF2-40B4-BE49-F238E27FC236}">
                <a16:creationId xmlns:a16="http://schemas.microsoft.com/office/drawing/2014/main" id="{07133892-9397-2F4C-B3C5-DFB9A3C5EAB1}"/>
              </a:ext>
            </a:extLst>
          </p:cNvPr>
          <p:cNvSpPr/>
          <p:nvPr/>
        </p:nvSpPr>
        <p:spPr>
          <a:xfrm>
            <a:off x="5182645" y="4571820"/>
            <a:ext cx="78288" cy="613955"/>
          </a:xfrm>
          <a:prstGeom prst="rightBracket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9" name="Connecteur droit avec flèche 18">
            <a:extLst>
              <a:ext uri="{FF2B5EF4-FFF2-40B4-BE49-F238E27FC236}">
                <a16:creationId xmlns:a16="http://schemas.microsoft.com/office/drawing/2014/main" id="{BAD42804-4DB5-2C4F-98AC-4F5946938D8A}"/>
              </a:ext>
            </a:extLst>
          </p:cNvPr>
          <p:cNvCxnSpPr>
            <a:cxnSpLocks/>
          </p:cNvCxnSpPr>
          <p:nvPr/>
        </p:nvCxnSpPr>
        <p:spPr>
          <a:xfrm>
            <a:off x="5260933" y="4908979"/>
            <a:ext cx="202921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2" name="Parenthèse fermante 21">
            <a:extLst>
              <a:ext uri="{FF2B5EF4-FFF2-40B4-BE49-F238E27FC236}">
                <a16:creationId xmlns:a16="http://schemas.microsoft.com/office/drawing/2014/main" id="{36A3F145-F4D3-9646-89CA-435D4CA2DF8A}"/>
              </a:ext>
            </a:extLst>
          </p:cNvPr>
          <p:cNvSpPr/>
          <p:nvPr/>
        </p:nvSpPr>
        <p:spPr>
          <a:xfrm>
            <a:off x="5182645" y="5234477"/>
            <a:ext cx="78288" cy="613955"/>
          </a:xfrm>
          <a:prstGeom prst="rightBracket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3" name="Connecteur droit avec flèche 22">
            <a:extLst>
              <a:ext uri="{FF2B5EF4-FFF2-40B4-BE49-F238E27FC236}">
                <a16:creationId xmlns:a16="http://schemas.microsoft.com/office/drawing/2014/main" id="{90E87A88-8F38-AC4D-AA87-F7C122FDA7A8}"/>
              </a:ext>
            </a:extLst>
          </p:cNvPr>
          <p:cNvCxnSpPr>
            <a:cxnSpLocks/>
          </p:cNvCxnSpPr>
          <p:nvPr/>
        </p:nvCxnSpPr>
        <p:spPr>
          <a:xfrm>
            <a:off x="5260933" y="5571636"/>
            <a:ext cx="202921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4" name="ZoneTexte 23">
            <a:extLst>
              <a:ext uri="{FF2B5EF4-FFF2-40B4-BE49-F238E27FC236}">
                <a16:creationId xmlns:a16="http://schemas.microsoft.com/office/drawing/2014/main" id="{AC75B4F0-BAF2-E742-ADEF-6CD60C37A2D7}"/>
              </a:ext>
            </a:extLst>
          </p:cNvPr>
          <p:cNvSpPr txBox="1"/>
          <p:nvPr/>
        </p:nvSpPr>
        <p:spPr>
          <a:xfrm>
            <a:off x="7376787" y="1654031"/>
            <a:ext cx="811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Lieux 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374B28CE-F16B-AE4D-8277-0DF9BD2B1156}"/>
              </a:ext>
            </a:extLst>
          </p:cNvPr>
          <p:cNvSpPr txBox="1"/>
          <p:nvPr/>
        </p:nvSpPr>
        <p:spPr>
          <a:xfrm>
            <a:off x="7376787" y="3290898"/>
            <a:ext cx="13484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Professions 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745D6FEC-75D9-8F46-9B43-C1B12A65A7AD}"/>
              </a:ext>
            </a:extLst>
          </p:cNvPr>
          <p:cNvSpPr txBox="1"/>
          <p:nvPr/>
        </p:nvSpPr>
        <p:spPr>
          <a:xfrm>
            <a:off x="7392253" y="4664702"/>
            <a:ext cx="1218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Relations  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8F054C16-8F3F-E04D-90B9-9CBECB4C07C7}"/>
              </a:ext>
            </a:extLst>
          </p:cNvPr>
          <p:cNvSpPr txBox="1"/>
          <p:nvPr/>
        </p:nvSpPr>
        <p:spPr>
          <a:xfrm>
            <a:off x="7392253" y="5356788"/>
            <a:ext cx="1495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Événements  </a:t>
            </a:r>
          </a:p>
        </p:txBody>
      </p:sp>
      <p:sp>
        <p:nvSpPr>
          <p:cNvPr id="25" name="Title 3">
            <a:extLst>
              <a:ext uri="{FF2B5EF4-FFF2-40B4-BE49-F238E27FC236}">
                <a16:creationId xmlns:a16="http://schemas.microsoft.com/office/drawing/2014/main" id="{46F7CD94-3401-4EA5-ACA2-25C2F4CB2272}"/>
              </a:ext>
            </a:extLst>
          </p:cNvPr>
          <p:cNvSpPr txBox="1">
            <a:spLocks/>
          </p:cNvSpPr>
          <p:nvPr/>
        </p:nvSpPr>
        <p:spPr>
          <a:xfrm>
            <a:off x="842310" y="-28987"/>
            <a:ext cx="1086645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&lt;div&gt; fiche d’autorité</a:t>
            </a:r>
          </a:p>
        </p:txBody>
      </p:sp>
    </p:spTree>
    <p:extLst>
      <p:ext uri="{BB962C8B-B14F-4D97-AF65-F5344CB8AC3E}">
        <p14:creationId xmlns:p14="http://schemas.microsoft.com/office/powerpoint/2010/main" val="2245362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49545-341B-4370-B2AD-30D75ED175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999" y="408806"/>
            <a:ext cx="2167963" cy="693161"/>
          </a:xfrm>
        </p:spPr>
        <p:txBody>
          <a:bodyPr>
            <a:normAutofit fontScale="90000"/>
          </a:bodyPr>
          <a:lstStyle/>
          <a:p>
            <a:r>
              <a:rPr lang="fr-FR" sz="2200" dirty="0"/>
              <a:t>Partie 1</a:t>
            </a:r>
            <a:r>
              <a:rPr lang="fr-FR" dirty="0"/>
              <a:t>	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ED5BE2-7AB6-40A0-A86E-4F30723E87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Inès Burri, Anaïs Chambat, Célian Ringwald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B423A0-4402-493C-ABCD-BFF03F111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33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3A7ACCA-A14A-450B-95BE-ED6E534CB8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78" t="16639" r="-2" b="27532"/>
          <a:stretch/>
        </p:blipFill>
        <p:spPr>
          <a:xfrm>
            <a:off x="10982131" y="-9"/>
            <a:ext cx="1209868" cy="6858009"/>
          </a:xfrm>
          <a:prstGeom prst="rect">
            <a:avLst/>
          </a:prstGeom>
        </p:spPr>
      </p:pic>
      <p:pic>
        <p:nvPicPr>
          <p:cNvPr id="9" name="Image 8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2AE35BEC-8E41-D44F-8606-06E5A2BF7A1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10" r="16179"/>
          <a:stretch/>
        </p:blipFill>
        <p:spPr>
          <a:xfrm>
            <a:off x="5382199" y="1101967"/>
            <a:ext cx="5542401" cy="5117858"/>
          </a:xfrm>
          <a:prstGeom prst="rect">
            <a:avLst/>
          </a:prstGeom>
        </p:spPr>
      </p:pic>
      <p:pic>
        <p:nvPicPr>
          <p:cNvPr id="20" name="Image 19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15E6464D-37A8-F84F-91EB-1D7110FC56D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69" r="18468" b="4761"/>
          <a:stretch/>
        </p:blipFill>
        <p:spPr>
          <a:xfrm>
            <a:off x="135153" y="955006"/>
            <a:ext cx="5421698" cy="5398851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7CA0AFD3-4D42-8449-B1F6-830AD496DD28}"/>
              </a:ext>
            </a:extLst>
          </p:cNvPr>
          <p:cNvSpPr txBox="1">
            <a:spLocks/>
          </p:cNvSpPr>
          <p:nvPr/>
        </p:nvSpPr>
        <p:spPr>
          <a:xfrm>
            <a:off x="5911785" y="472673"/>
            <a:ext cx="2167963" cy="6931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200" dirty="0"/>
              <a:t>Partie 2</a:t>
            </a:r>
            <a:r>
              <a:rPr lang="fr-FR" dirty="0"/>
              <a:t>	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33306CF-428F-2349-AFD7-94BF235EB31E}"/>
              </a:ext>
            </a:extLst>
          </p:cNvPr>
          <p:cNvSpPr/>
          <p:nvPr/>
        </p:nvSpPr>
        <p:spPr>
          <a:xfrm>
            <a:off x="1165792" y="2746863"/>
            <a:ext cx="847076" cy="208550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FD73C7E-C49C-8741-9A0A-5A084BC9677C}"/>
              </a:ext>
            </a:extLst>
          </p:cNvPr>
          <p:cNvSpPr/>
          <p:nvPr/>
        </p:nvSpPr>
        <p:spPr>
          <a:xfrm>
            <a:off x="1165792" y="3059580"/>
            <a:ext cx="847076" cy="160865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82D216C-BF02-1647-BA17-276306FC6C9A}"/>
              </a:ext>
            </a:extLst>
          </p:cNvPr>
          <p:cNvSpPr/>
          <p:nvPr/>
        </p:nvSpPr>
        <p:spPr>
          <a:xfrm>
            <a:off x="1208343" y="3220445"/>
            <a:ext cx="982653" cy="200083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8A27FC4-9129-B544-B523-7D9E5020EE12}"/>
              </a:ext>
            </a:extLst>
          </p:cNvPr>
          <p:cNvSpPr/>
          <p:nvPr/>
        </p:nvSpPr>
        <p:spPr>
          <a:xfrm>
            <a:off x="1267400" y="3855226"/>
            <a:ext cx="923596" cy="208550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861DF08-37DF-5A40-9192-AD9BBFE8794F}"/>
              </a:ext>
            </a:extLst>
          </p:cNvPr>
          <p:cNvSpPr/>
          <p:nvPr/>
        </p:nvSpPr>
        <p:spPr>
          <a:xfrm>
            <a:off x="1822482" y="5277334"/>
            <a:ext cx="923595" cy="208550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E9024BB-7C70-0242-BCA9-E21869877E8E}"/>
              </a:ext>
            </a:extLst>
          </p:cNvPr>
          <p:cNvSpPr/>
          <p:nvPr/>
        </p:nvSpPr>
        <p:spPr>
          <a:xfrm>
            <a:off x="7109392" y="1722396"/>
            <a:ext cx="847076" cy="208550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C1C3B1A-0802-BE47-8846-7C9713FF8326}"/>
              </a:ext>
            </a:extLst>
          </p:cNvPr>
          <p:cNvSpPr/>
          <p:nvPr/>
        </p:nvSpPr>
        <p:spPr>
          <a:xfrm>
            <a:off x="7217211" y="2037177"/>
            <a:ext cx="847076" cy="208550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D9B2252-B55F-E44D-BDB2-3C23599D20EA}"/>
              </a:ext>
            </a:extLst>
          </p:cNvPr>
          <p:cNvSpPr/>
          <p:nvPr/>
        </p:nvSpPr>
        <p:spPr>
          <a:xfrm>
            <a:off x="7200277" y="2341979"/>
            <a:ext cx="847076" cy="208550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D58F164-2EDF-D643-AB24-CF448CB3E690}"/>
              </a:ext>
            </a:extLst>
          </p:cNvPr>
          <p:cNvSpPr/>
          <p:nvPr/>
        </p:nvSpPr>
        <p:spPr>
          <a:xfrm>
            <a:off x="6836375" y="2969097"/>
            <a:ext cx="1356597" cy="1162635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32F3968-514C-0240-BEEB-F38D7E04751B}"/>
              </a:ext>
            </a:extLst>
          </p:cNvPr>
          <p:cNvSpPr/>
          <p:nvPr/>
        </p:nvSpPr>
        <p:spPr>
          <a:xfrm>
            <a:off x="7475383" y="4708492"/>
            <a:ext cx="847076" cy="208550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Title 3">
            <a:extLst>
              <a:ext uri="{FF2B5EF4-FFF2-40B4-BE49-F238E27FC236}">
                <a16:creationId xmlns:a16="http://schemas.microsoft.com/office/drawing/2014/main" id="{9ED7F104-FDDA-4E0D-B241-8347D02FE4DF}"/>
              </a:ext>
            </a:extLst>
          </p:cNvPr>
          <p:cNvSpPr txBox="1">
            <a:spLocks/>
          </p:cNvSpPr>
          <p:nvPr/>
        </p:nvSpPr>
        <p:spPr>
          <a:xfrm>
            <a:off x="2099700" y="-327456"/>
            <a:ext cx="1086645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&lt;div&gt; fiche d’autorité</a:t>
            </a:r>
          </a:p>
        </p:txBody>
      </p:sp>
    </p:spTree>
    <p:extLst>
      <p:ext uri="{BB962C8B-B14F-4D97-AF65-F5344CB8AC3E}">
        <p14:creationId xmlns:p14="http://schemas.microsoft.com/office/powerpoint/2010/main" val="1415773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D898DE3F-7577-CD4B-AEE6-10636CA7ECF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08" b="41810"/>
          <a:stretch/>
        </p:blipFill>
        <p:spPr>
          <a:xfrm>
            <a:off x="297916" y="1421899"/>
            <a:ext cx="8467477" cy="4373239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ED5BE2-7AB6-40A0-A86E-4F30723E87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Inès Burri, Anaïs Chambat, Célian Ringwald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B423A0-4402-493C-ABCD-BFF03F111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34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3A7ACCA-A14A-450B-95BE-ED6E534CB84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78" t="16639" r="-2" b="27532"/>
          <a:stretch/>
        </p:blipFill>
        <p:spPr>
          <a:xfrm>
            <a:off x="10982131" y="-9"/>
            <a:ext cx="1209868" cy="6858009"/>
          </a:xfrm>
          <a:prstGeom prst="rect">
            <a:avLst/>
          </a:prstGeom>
        </p:spPr>
      </p:pic>
      <p:sp>
        <p:nvSpPr>
          <p:cNvPr id="10" name="Parenthèse fermante 9">
            <a:extLst>
              <a:ext uri="{FF2B5EF4-FFF2-40B4-BE49-F238E27FC236}">
                <a16:creationId xmlns:a16="http://schemas.microsoft.com/office/drawing/2014/main" id="{7E621B47-B5EF-DF45-8294-2BB4A9F402C7}"/>
              </a:ext>
            </a:extLst>
          </p:cNvPr>
          <p:cNvSpPr/>
          <p:nvPr/>
        </p:nvSpPr>
        <p:spPr>
          <a:xfrm>
            <a:off x="8678754" y="3217604"/>
            <a:ext cx="86639" cy="2577533"/>
          </a:xfrm>
          <a:prstGeom prst="rightBracket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AC75B4F0-BAF2-E742-ADEF-6CD60C37A2D7}"/>
              </a:ext>
            </a:extLst>
          </p:cNvPr>
          <p:cNvSpPr txBox="1"/>
          <p:nvPr/>
        </p:nvSpPr>
        <p:spPr>
          <a:xfrm>
            <a:off x="8900928" y="3906205"/>
            <a:ext cx="179087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Contenu de la</a:t>
            </a:r>
          </a:p>
          <a:p>
            <a:r>
              <a:rPr lang="fr-FR" dirty="0"/>
              <a:t>biographie dans </a:t>
            </a:r>
          </a:p>
          <a:p>
            <a:r>
              <a:rPr lang="fr-FR" dirty="0"/>
              <a:t>des balises &lt;p&gt;</a:t>
            </a:r>
          </a:p>
          <a:p>
            <a:r>
              <a:rPr lang="fr-FR" dirty="0"/>
              <a:t>(paragraphe) </a:t>
            </a:r>
          </a:p>
        </p:txBody>
      </p: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4781998F-54E9-4040-80CC-2C6E6822C2F9}"/>
              </a:ext>
            </a:extLst>
          </p:cNvPr>
          <p:cNvCxnSpPr/>
          <p:nvPr/>
        </p:nvCxnSpPr>
        <p:spPr>
          <a:xfrm flipV="1">
            <a:off x="4531654" y="1778696"/>
            <a:ext cx="3196905" cy="42588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815F8E10-34D5-E349-8473-1C87DD55BE13}"/>
              </a:ext>
            </a:extLst>
          </p:cNvPr>
          <p:cNvCxnSpPr>
            <a:cxnSpLocks/>
          </p:cNvCxnSpPr>
          <p:nvPr/>
        </p:nvCxnSpPr>
        <p:spPr>
          <a:xfrm>
            <a:off x="7991605" y="2342367"/>
            <a:ext cx="99299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2CA19BE2-168A-DD4D-89D0-C1F1FE723CF4}"/>
              </a:ext>
            </a:extLst>
          </p:cNvPr>
          <p:cNvCxnSpPr>
            <a:cxnSpLocks/>
          </p:cNvCxnSpPr>
          <p:nvPr/>
        </p:nvCxnSpPr>
        <p:spPr>
          <a:xfrm>
            <a:off x="2768252" y="2504983"/>
            <a:ext cx="3983277" cy="275795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5" name="Connecteur droit 24">
            <a:extLst>
              <a:ext uri="{FF2B5EF4-FFF2-40B4-BE49-F238E27FC236}">
                <a16:creationId xmlns:a16="http://schemas.microsoft.com/office/drawing/2014/main" id="{0D57B948-A779-8C46-BF27-6DEAF8AAC942}"/>
              </a:ext>
            </a:extLst>
          </p:cNvPr>
          <p:cNvCxnSpPr/>
          <p:nvPr/>
        </p:nvCxnSpPr>
        <p:spPr>
          <a:xfrm>
            <a:off x="1026174" y="2580361"/>
            <a:ext cx="1742078" cy="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62730557-8789-9B4E-A2FD-BE3B63288CC2}"/>
              </a:ext>
            </a:extLst>
          </p:cNvPr>
          <p:cNvCxnSpPr>
            <a:cxnSpLocks/>
          </p:cNvCxnSpPr>
          <p:nvPr/>
        </p:nvCxnSpPr>
        <p:spPr>
          <a:xfrm>
            <a:off x="5099221" y="2394558"/>
            <a:ext cx="2892384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2" name="Connecteur droit 31">
            <a:extLst>
              <a:ext uri="{FF2B5EF4-FFF2-40B4-BE49-F238E27FC236}">
                <a16:creationId xmlns:a16="http://schemas.microsoft.com/office/drawing/2014/main" id="{4F5006C5-5C3A-3B43-88A1-DD60E5849B1C}"/>
              </a:ext>
            </a:extLst>
          </p:cNvPr>
          <p:cNvCxnSpPr>
            <a:cxnSpLocks/>
          </p:cNvCxnSpPr>
          <p:nvPr/>
        </p:nvCxnSpPr>
        <p:spPr>
          <a:xfrm>
            <a:off x="3333051" y="2394558"/>
            <a:ext cx="1504125" cy="0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34" name="ZoneTexte 33">
            <a:extLst>
              <a:ext uri="{FF2B5EF4-FFF2-40B4-BE49-F238E27FC236}">
                <a16:creationId xmlns:a16="http://schemas.microsoft.com/office/drawing/2014/main" id="{56D79BF8-08EA-8347-A947-7EC9E4F29750}"/>
              </a:ext>
            </a:extLst>
          </p:cNvPr>
          <p:cNvSpPr txBox="1"/>
          <p:nvPr/>
        </p:nvSpPr>
        <p:spPr>
          <a:xfrm>
            <a:off x="7728559" y="1516218"/>
            <a:ext cx="1140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La source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B6F94C57-DDDF-D049-84E3-52A53653EF55}"/>
              </a:ext>
            </a:extLst>
          </p:cNvPr>
          <p:cNvSpPr txBox="1"/>
          <p:nvPr/>
        </p:nvSpPr>
        <p:spPr>
          <a:xfrm>
            <a:off x="8984598" y="2135651"/>
            <a:ext cx="1553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L’adresse web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7696300D-FFFD-F349-85CD-97C4BE2544B4}"/>
              </a:ext>
            </a:extLst>
          </p:cNvPr>
          <p:cNvSpPr txBox="1"/>
          <p:nvPr/>
        </p:nvSpPr>
        <p:spPr>
          <a:xfrm>
            <a:off x="6735569" y="2592887"/>
            <a:ext cx="3666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Le nom de l’auteur de la biographie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4EF7F93-B071-49AC-99F8-B1E2CCB05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&lt;div&gt; bio</a:t>
            </a:r>
          </a:p>
        </p:txBody>
      </p:sp>
    </p:spTree>
    <p:extLst>
      <p:ext uri="{BB962C8B-B14F-4D97-AF65-F5344CB8AC3E}">
        <p14:creationId xmlns:p14="http://schemas.microsoft.com/office/powerpoint/2010/main" val="643961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9C5CAA3F-D303-3043-B2A3-B65454C7A7C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17"/>
          <a:stretch/>
        </p:blipFill>
        <p:spPr>
          <a:xfrm>
            <a:off x="739507" y="292279"/>
            <a:ext cx="6598186" cy="6273441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ED5BE2-7AB6-40A0-A86E-4F30723E87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Inès Burri, Anaïs Chambat, Célian Ringwald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B423A0-4402-493C-ABCD-BFF03F111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35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3A7ACCA-A14A-450B-95BE-ED6E534CB84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78" t="16639" r="-2" b="27532"/>
          <a:stretch/>
        </p:blipFill>
        <p:spPr>
          <a:xfrm>
            <a:off x="10982131" y="-9"/>
            <a:ext cx="1209868" cy="6858009"/>
          </a:xfrm>
          <a:prstGeom prst="rect">
            <a:avLst/>
          </a:prstGeom>
        </p:spPr>
      </p:pic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CEEFAB77-CE1A-8A4E-B663-9743EEFE3FC8}"/>
              </a:ext>
            </a:extLst>
          </p:cNvPr>
          <p:cNvCxnSpPr>
            <a:cxnSpLocks/>
          </p:cNvCxnSpPr>
          <p:nvPr/>
        </p:nvCxnSpPr>
        <p:spPr>
          <a:xfrm>
            <a:off x="4390103" y="1128207"/>
            <a:ext cx="3569110" cy="29747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1FF713B4-842F-1045-AC94-E721291AEDF9}"/>
              </a:ext>
            </a:extLst>
          </p:cNvPr>
          <p:cNvCxnSpPr>
            <a:cxnSpLocks/>
          </p:cNvCxnSpPr>
          <p:nvPr/>
        </p:nvCxnSpPr>
        <p:spPr>
          <a:xfrm>
            <a:off x="3288890" y="1096705"/>
            <a:ext cx="1337187" cy="0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23" name="ZoneTexte 22">
            <a:extLst>
              <a:ext uri="{FF2B5EF4-FFF2-40B4-BE49-F238E27FC236}">
                <a16:creationId xmlns:a16="http://schemas.microsoft.com/office/drawing/2014/main" id="{A288960E-68AB-854F-A7FD-05235A07959E}"/>
              </a:ext>
            </a:extLst>
          </p:cNvPr>
          <p:cNvSpPr txBox="1"/>
          <p:nvPr/>
        </p:nvSpPr>
        <p:spPr>
          <a:xfrm>
            <a:off x="7927744" y="1241016"/>
            <a:ext cx="1140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La source</a:t>
            </a:r>
          </a:p>
        </p:txBody>
      </p:sp>
      <p:cxnSp>
        <p:nvCxnSpPr>
          <p:cNvPr id="26" name="Connecteur droit avec flèche 25">
            <a:extLst>
              <a:ext uri="{FF2B5EF4-FFF2-40B4-BE49-F238E27FC236}">
                <a16:creationId xmlns:a16="http://schemas.microsoft.com/office/drawing/2014/main" id="{B368F4BF-F4B6-A641-BB74-BCDA7322C204}"/>
              </a:ext>
            </a:extLst>
          </p:cNvPr>
          <p:cNvCxnSpPr>
            <a:cxnSpLocks/>
          </p:cNvCxnSpPr>
          <p:nvPr/>
        </p:nvCxnSpPr>
        <p:spPr>
          <a:xfrm>
            <a:off x="7337693" y="1016742"/>
            <a:ext cx="99299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1B8B2F1E-FCBC-8947-A5B6-EB429026744D}"/>
              </a:ext>
            </a:extLst>
          </p:cNvPr>
          <p:cNvCxnSpPr>
            <a:cxnSpLocks/>
          </p:cNvCxnSpPr>
          <p:nvPr/>
        </p:nvCxnSpPr>
        <p:spPr>
          <a:xfrm>
            <a:off x="4725223" y="1088598"/>
            <a:ext cx="2506403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8" name="ZoneTexte 27">
            <a:extLst>
              <a:ext uri="{FF2B5EF4-FFF2-40B4-BE49-F238E27FC236}">
                <a16:creationId xmlns:a16="http://schemas.microsoft.com/office/drawing/2014/main" id="{A48FA271-7EDE-DA4E-9966-CE4B25EEFF15}"/>
              </a:ext>
            </a:extLst>
          </p:cNvPr>
          <p:cNvSpPr txBox="1"/>
          <p:nvPr/>
        </p:nvSpPr>
        <p:spPr>
          <a:xfrm>
            <a:off x="8344592" y="832076"/>
            <a:ext cx="1553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L’adresse web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2C7EB17-EA48-914E-B807-AB835A6CCEED}"/>
              </a:ext>
            </a:extLst>
          </p:cNvPr>
          <p:cNvSpPr/>
          <p:nvPr/>
        </p:nvSpPr>
        <p:spPr>
          <a:xfrm>
            <a:off x="1356631" y="1076862"/>
            <a:ext cx="565575" cy="200082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0F2BA76-132B-BC4D-B3A3-1874BF61B6A7}"/>
              </a:ext>
            </a:extLst>
          </p:cNvPr>
          <p:cNvSpPr/>
          <p:nvPr/>
        </p:nvSpPr>
        <p:spPr>
          <a:xfrm>
            <a:off x="4213012" y="6156273"/>
            <a:ext cx="565575" cy="200082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1" name="Connecteur droit avec flèche 40">
            <a:extLst>
              <a:ext uri="{FF2B5EF4-FFF2-40B4-BE49-F238E27FC236}">
                <a16:creationId xmlns:a16="http://schemas.microsoft.com/office/drawing/2014/main" id="{1A5BB902-37A4-A546-9A86-D8A87BC9CD9B}"/>
              </a:ext>
            </a:extLst>
          </p:cNvPr>
          <p:cNvCxnSpPr>
            <a:stCxn id="33" idx="1"/>
          </p:cNvCxnSpPr>
          <p:nvPr/>
        </p:nvCxnSpPr>
        <p:spPr>
          <a:xfrm flipH="1">
            <a:off x="835742" y="1176903"/>
            <a:ext cx="520889" cy="1143510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42" name="Connecteur droit avec flèche 41">
            <a:extLst>
              <a:ext uri="{FF2B5EF4-FFF2-40B4-BE49-F238E27FC236}">
                <a16:creationId xmlns:a16="http://schemas.microsoft.com/office/drawing/2014/main" id="{9BD60B06-7D08-B24E-A22A-1D1782E9DD1C}"/>
              </a:ext>
            </a:extLst>
          </p:cNvPr>
          <p:cNvCxnSpPr>
            <a:cxnSpLocks/>
            <a:endCxn id="45" idx="2"/>
          </p:cNvCxnSpPr>
          <p:nvPr/>
        </p:nvCxnSpPr>
        <p:spPr>
          <a:xfrm flipH="1" flipV="1">
            <a:off x="722755" y="2744133"/>
            <a:ext cx="3490260" cy="3412143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45" name="ZoneTexte 44">
            <a:extLst>
              <a:ext uri="{FF2B5EF4-FFF2-40B4-BE49-F238E27FC236}">
                <a16:creationId xmlns:a16="http://schemas.microsoft.com/office/drawing/2014/main" id="{1C64B8A9-83B3-994A-9A14-FD8F23E641EB}"/>
              </a:ext>
            </a:extLst>
          </p:cNvPr>
          <p:cNvSpPr txBox="1"/>
          <p:nvPr/>
        </p:nvSpPr>
        <p:spPr>
          <a:xfrm>
            <a:off x="64562" y="2374801"/>
            <a:ext cx="1316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Un numéro</a:t>
            </a:r>
          </a:p>
        </p:txBody>
      </p:sp>
      <p:cxnSp>
        <p:nvCxnSpPr>
          <p:cNvPr id="48" name="Connecteur droit avec flèche 47">
            <a:extLst>
              <a:ext uri="{FF2B5EF4-FFF2-40B4-BE49-F238E27FC236}">
                <a16:creationId xmlns:a16="http://schemas.microsoft.com/office/drawing/2014/main" id="{DC4D0E48-ED4C-EB4E-B1FB-F6122FCE4AFC}"/>
              </a:ext>
            </a:extLst>
          </p:cNvPr>
          <p:cNvCxnSpPr>
            <a:cxnSpLocks/>
          </p:cNvCxnSpPr>
          <p:nvPr/>
        </p:nvCxnSpPr>
        <p:spPr>
          <a:xfrm flipH="1">
            <a:off x="2025445" y="414112"/>
            <a:ext cx="1648329" cy="714095"/>
          </a:xfrm>
          <a:prstGeom prst="straightConnector1">
            <a:avLst/>
          </a:prstGeom>
          <a:ln w="19050">
            <a:solidFill>
              <a:srgbClr val="7030A0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Parenthèse fermante 49">
            <a:extLst>
              <a:ext uri="{FF2B5EF4-FFF2-40B4-BE49-F238E27FC236}">
                <a16:creationId xmlns:a16="http://schemas.microsoft.com/office/drawing/2014/main" id="{77516F14-262E-D040-BD22-017D4A21517E}"/>
              </a:ext>
            </a:extLst>
          </p:cNvPr>
          <p:cNvSpPr/>
          <p:nvPr/>
        </p:nvSpPr>
        <p:spPr>
          <a:xfrm>
            <a:off x="7296943" y="2744133"/>
            <a:ext cx="170974" cy="3097125"/>
          </a:xfrm>
          <a:prstGeom prst="rightBracket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1" name="ZoneTexte 50">
            <a:extLst>
              <a:ext uri="{FF2B5EF4-FFF2-40B4-BE49-F238E27FC236}">
                <a16:creationId xmlns:a16="http://schemas.microsoft.com/office/drawing/2014/main" id="{01209552-335B-244C-B7AB-FC19273DC651}"/>
              </a:ext>
            </a:extLst>
          </p:cNvPr>
          <p:cNvSpPr txBox="1"/>
          <p:nvPr/>
        </p:nvSpPr>
        <p:spPr>
          <a:xfrm>
            <a:off x="7579056" y="3544080"/>
            <a:ext cx="278155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Des &lt;</a:t>
            </a:r>
            <a:r>
              <a:rPr lang="fr-FR" dirty="0" err="1"/>
              <a:t>list</a:t>
            </a:r>
            <a:r>
              <a:rPr lang="fr-FR" dirty="0"/>
              <a:t>&gt; avec un attribut </a:t>
            </a:r>
            <a:r>
              <a:rPr lang="fr-FR" i="1" dirty="0" err="1"/>
              <a:t>subtype</a:t>
            </a:r>
            <a:endParaRPr lang="fr-FR" i="1" dirty="0"/>
          </a:p>
          <a:p>
            <a:r>
              <a:rPr lang="fr-FR" dirty="0"/>
              <a:t>Dans celles-ci des &lt;item&gt;</a:t>
            </a:r>
          </a:p>
          <a:p>
            <a:r>
              <a:rPr lang="fr-FR" dirty="0"/>
              <a:t>pour chaque entrée bibliographique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82B1247-4FD6-4823-8011-A59DE8FCF3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01834" y="-127711"/>
            <a:ext cx="3299778" cy="1325563"/>
          </a:xfrm>
        </p:spPr>
        <p:txBody>
          <a:bodyPr/>
          <a:lstStyle/>
          <a:p>
            <a:r>
              <a:rPr lang="fr-FR" dirty="0"/>
              <a:t>&lt;div&gt; biblio</a:t>
            </a:r>
          </a:p>
        </p:txBody>
      </p:sp>
    </p:spTree>
    <p:extLst>
      <p:ext uri="{BB962C8B-B14F-4D97-AF65-F5344CB8AC3E}">
        <p14:creationId xmlns:p14="http://schemas.microsoft.com/office/powerpoint/2010/main" val="407548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ED5BE2-7AB6-40A0-A86E-4F30723E87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Inès </a:t>
            </a:r>
            <a:r>
              <a:rPr lang="fr-FR" dirty="0" err="1"/>
              <a:t>Burri</a:t>
            </a:r>
            <a:r>
              <a:rPr lang="fr-FR" dirty="0"/>
              <a:t>, Anaïs </a:t>
            </a:r>
            <a:r>
              <a:rPr lang="fr-FR" dirty="0" err="1"/>
              <a:t>Chambat</a:t>
            </a:r>
            <a:r>
              <a:rPr lang="fr-FR" dirty="0"/>
              <a:t>, </a:t>
            </a:r>
            <a:r>
              <a:rPr lang="fr-FR" dirty="0" err="1"/>
              <a:t>Célian</a:t>
            </a:r>
            <a:r>
              <a:rPr lang="fr-FR" dirty="0"/>
              <a:t> </a:t>
            </a:r>
            <a:r>
              <a:rPr lang="fr-FR" dirty="0" err="1"/>
              <a:t>Ringwald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B423A0-4402-493C-ABCD-BFF03F111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36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3A7ACCA-A14A-450B-95BE-ED6E534CB8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78" t="16639" r="-2" b="27532"/>
          <a:stretch/>
        </p:blipFill>
        <p:spPr>
          <a:xfrm>
            <a:off x="10982131" y="-9"/>
            <a:ext cx="1209868" cy="6858009"/>
          </a:xfrm>
          <a:prstGeom prst="rect">
            <a:avLst/>
          </a:prstGeom>
        </p:spPr>
      </p:pic>
      <p:pic>
        <p:nvPicPr>
          <p:cNvPr id="9" name="Image 8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392E8D01-E57B-D440-947C-912AFEE81CF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13"/>
          <a:stretch/>
        </p:blipFill>
        <p:spPr>
          <a:xfrm>
            <a:off x="484880" y="1863921"/>
            <a:ext cx="8728066" cy="3130158"/>
          </a:xfrm>
          <a:prstGeom prst="rect">
            <a:avLst/>
          </a:prstGeom>
        </p:spPr>
      </p:pic>
      <p:sp>
        <p:nvSpPr>
          <p:cNvPr id="10" name="Flèche vers la droite 9">
            <a:extLst>
              <a:ext uri="{FF2B5EF4-FFF2-40B4-BE49-F238E27FC236}">
                <a16:creationId xmlns:a16="http://schemas.microsoft.com/office/drawing/2014/main" id="{C3242AFD-4203-3F4A-8343-43956530CCAB}"/>
              </a:ext>
            </a:extLst>
          </p:cNvPr>
          <p:cNvSpPr/>
          <p:nvPr/>
        </p:nvSpPr>
        <p:spPr>
          <a:xfrm>
            <a:off x="484880" y="2987040"/>
            <a:ext cx="475240" cy="2133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Flèche vers la droite 24">
            <a:extLst>
              <a:ext uri="{FF2B5EF4-FFF2-40B4-BE49-F238E27FC236}">
                <a16:creationId xmlns:a16="http://schemas.microsoft.com/office/drawing/2014/main" id="{B22B42B7-697E-F142-8BFC-F39D2ADE5A1B}"/>
              </a:ext>
            </a:extLst>
          </p:cNvPr>
          <p:cNvSpPr/>
          <p:nvPr/>
        </p:nvSpPr>
        <p:spPr>
          <a:xfrm>
            <a:off x="484880" y="3998828"/>
            <a:ext cx="475240" cy="2133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Flèche vers la droite 28">
            <a:extLst>
              <a:ext uri="{FF2B5EF4-FFF2-40B4-BE49-F238E27FC236}">
                <a16:creationId xmlns:a16="http://schemas.microsoft.com/office/drawing/2014/main" id="{2840B92A-9F26-8441-870E-CFCBCD7896CC}"/>
              </a:ext>
            </a:extLst>
          </p:cNvPr>
          <p:cNvSpPr/>
          <p:nvPr/>
        </p:nvSpPr>
        <p:spPr>
          <a:xfrm>
            <a:off x="1097280" y="3480668"/>
            <a:ext cx="335280" cy="213360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Flèche vers la droite 29">
            <a:extLst>
              <a:ext uri="{FF2B5EF4-FFF2-40B4-BE49-F238E27FC236}">
                <a16:creationId xmlns:a16="http://schemas.microsoft.com/office/drawing/2014/main" id="{DBCDE19B-D3FF-F14D-97F2-AEFAA4B7731B}"/>
              </a:ext>
            </a:extLst>
          </p:cNvPr>
          <p:cNvSpPr/>
          <p:nvPr/>
        </p:nvSpPr>
        <p:spPr>
          <a:xfrm>
            <a:off x="1127760" y="4253243"/>
            <a:ext cx="335280" cy="213360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1" name="Connecteur droit avec flèche 30">
            <a:extLst>
              <a:ext uri="{FF2B5EF4-FFF2-40B4-BE49-F238E27FC236}">
                <a16:creationId xmlns:a16="http://schemas.microsoft.com/office/drawing/2014/main" id="{7FDF3E60-79B7-7043-9880-A196C4EB149E}"/>
              </a:ext>
            </a:extLst>
          </p:cNvPr>
          <p:cNvCxnSpPr>
            <a:cxnSpLocks/>
          </p:cNvCxnSpPr>
          <p:nvPr/>
        </p:nvCxnSpPr>
        <p:spPr>
          <a:xfrm flipV="1">
            <a:off x="5989320" y="1610348"/>
            <a:ext cx="1938424" cy="137669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31">
            <a:extLst>
              <a:ext uri="{FF2B5EF4-FFF2-40B4-BE49-F238E27FC236}">
                <a16:creationId xmlns:a16="http://schemas.microsoft.com/office/drawing/2014/main" id="{4932CF48-BC4A-4F43-841F-69D892105180}"/>
              </a:ext>
            </a:extLst>
          </p:cNvPr>
          <p:cNvCxnSpPr>
            <a:cxnSpLocks/>
          </p:cNvCxnSpPr>
          <p:nvPr/>
        </p:nvCxnSpPr>
        <p:spPr>
          <a:xfrm>
            <a:off x="4523330" y="3215065"/>
            <a:ext cx="2045110" cy="0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34" name="ZoneTexte 33">
            <a:extLst>
              <a:ext uri="{FF2B5EF4-FFF2-40B4-BE49-F238E27FC236}">
                <a16:creationId xmlns:a16="http://schemas.microsoft.com/office/drawing/2014/main" id="{18BDCE59-20D8-5840-A719-827FB76D9B92}"/>
              </a:ext>
            </a:extLst>
          </p:cNvPr>
          <p:cNvSpPr txBox="1"/>
          <p:nvPr/>
        </p:nvSpPr>
        <p:spPr>
          <a:xfrm>
            <a:off x="7912743" y="1404957"/>
            <a:ext cx="1140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La source</a:t>
            </a:r>
          </a:p>
        </p:txBody>
      </p:sp>
      <p:cxnSp>
        <p:nvCxnSpPr>
          <p:cNvPr id="35" name="Connecteur droit 34">
            <a:extLst>
              <a:ext uri="{FF2B5EF4-FFF2-40B4-BE49-F238E27FC236}">
                <a16:creationId xmlns:a16="http://schemas.microsoft.com/office/drawing/2014/main" id="{4D7FB5DB-F1FC-FB46-915E-721128D21EAA}"/>
              </a:ext>
            </a:extLst>
          </p:cNvPr>
          <p:cNvCxnSpPr>
            <a:cxnSpLocks/>
          </p:cNvCxnSpPr>
          <p:nvPr/>
        </p:nvCxnSpPr>
        <p:spPr>
          <a:xfrm>
            <a:off x="4523330" y="4212188"/>
            <a:ext cx="1465990" cy="0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37" name="Connecteur droit avec flèche 36">
            <a:extLst>
              <a:ext uri="{FF2B5EF4-FFF2-40B4-BE49-F238E27FC236}">
                <a16:creationId xmlns:a16="http://schemas.microsoft.com/office/drawing/2014/main" id="{37B63931-C2A8-B047-864C-6FD5689E32EB}"/>
              </a:ext>
            </a:extLst>
          </p:cNvPr>
          <p:cNvCxnSpPr>
            <a:cxnSpLocks/>
          </p:cNvCxnSpPr>
          <p:nvPr/>
        </p:nvCxnSpPr>
        <p:spPr>
          <a:xfrm flipV="1">
            <a:off x="5882640" y="1762748"/>
            <a:ext cx="2197504" cy="223608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droit avec flèche 37">
            <a:extLst>
              <a:ext uri="{FF2B5EF4-FFF2-40B4-BE49-F238E27FC236}">
                <a16:creationId xmlns:a16="http://schemas.microsoft.com/office/drawing/2014/main" id="{86255685-515A-954A-96B5-84A5D6C985A9}"/>
              </a:ext>
            </a:extLst>
          </p:cNvPr>
          <p:cNvCxnSpPr>
            <a:cxnSpLocks/>
          </p:cNvCxnSpPr>
          <p:nvPr/>
        </p:nvCxnSpPr>
        <p:spPr>
          <a:xfrm flipV="1">
            <a:off x="8137998" y="2233253"/>
            <a:ext cx="1074948" cy="7269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9" name="Connecteur droit 38">
            <a:extLst>
              <a:ext uri="{FF2B5EF4-FFF2-40B4-BE49-F238E27FC236}">
                <a16:creationId xmlns:a16="http://schemas.microsoft.com/office/drawing/2014/main" id="{3B7A2A3A-325A-324D-928D-40D11411333F}"/>
              </a:ext>
            </a:extLst>
          </p:cNvPr>
          <p:cNvCxnSpPr>
            <a:cxnSpLocks/>
          </p:cNvCxnSpPr>
          <p:nvPr/>
        </p:nvCxnSpPr>
        <p:spPr>
          <a:xfrm>
            <a:off x="6792269" y="3215066"/>
            <a:ext cx="1690502" cy="7331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40" name="ZoneTexte 39">
            <a:extLst>
              <a:ext uri="{FF2B5EF4-FFF2-40B4-BE49-F238E27FC236}">
                <a16:creationId xmlns:a16="http://schemas.microsoft.com/office/drawing/2014/main" id="{744240E2-D276-F244-8B6C-BF9F7A24C470}"/>
              </a:ext>
            </a:extLst>
          </p:cNvPr>
          <p:cNvSpPr txBox="1"/>
          <p:nvPr/>
        </p:nvSpPr>
        <p:spPr>
          <a:xfrm>
            <a:off x="9052799" y="1863921"/>
            <a:ext cx="1463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Un sous-type</a:t>
            </a:r>
          </a:p>
        </p:txBody>
      </p:sp>
      <p:cxnSp>
        <p:nvCxnSpPr>
          <p:cNvPr id="43" name="Connecteur droit 42">
            <a:extLst>
              <a:ext uri="{FF2B5EF4-FFF2-40B4-BE49-F238E27FC236}">
                <a16:creationId xmlns:a16="http://schemas.microsoft.com/office/drawing/2014/main" id="{3D2D2A15-6020-5C41-B034-600C84339E1B}"/>
              </a:ext>
            </a:extLst>
          </p:cNvPr>
          <p:cNvCxnSpPr>
            <a:cxnSpLocks/>
          </p:cNvCxnSpPr>
          <p:nvPr/>
        </p:nvCxnSpPr>
        <p:spPr>
          <a:xfrm flipV="1">
            <a:off x="6096000" y="4234185"/>
            <a:ext cx="1738189" cy="1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7" name="Connecteur droit avec flèche 46">
            <a:extLst>
              <a:ext uri="{FF2B5EF4-FFF2-40B4-BE49-F238E27FC236}">
                <a16:creationId xmlns:a16="http://schemas.microsoft.com/office/drawing/2014/main" id="{AC4BBEEB-A53F-124A-9CA8-3FDF70F75173}"/>
              </a:ext>
            </a:extLst>
          </p:cNvPr>
          <p:cNvCxnSpPr>
            <a:cxnSpLocks/>
          </p:cNvCxnSpPr>
          <p:nvPr/>
        </p:nvCxnSpPr>
        <p:spPr>
          <a:xfrm flipV="1">
            <a:off x="7467193" y="2254685"/>
            <a:ext cx="1925207" cy="172252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3" name="Connecteur droit 52">
            <a:extLst>
              <a:ext uri="{FF2B5EF4-FFF2-40B4-BE49-F238E27FC236}">
                <a16:creationId xmlns:a16="http://schemas.microsoft.com/office/drawing/2014/main" id="{1B1129CF-28CF-2D4D-9300-B7B56A80EB97}"/>
              </a:ext>
            </a:extLst>
          </p:cNvPr>
          <p:cNvCxnSpPr>
            <a:cxnSpLocks/>
          </p:cNvCxnSpPr>
          <p:nvPr/>
        </p:nvCxnSpPr>
        <p:spPr>
          <a:xfrm>
            <a:off x="2349769" y="3715216"/>
            <a:ext cx="1825991" cy="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55" name="Connecteur droit 54">
            <a:extLst>
              <a:ext uri="{FF2B5EF4-FFF2-40B4-BE49-F238E27FC236}">
                <a16:creationId xmlns:a16="http://schemas.microsoft.com/office/drawing/2014/main" id="{594E592A-262B-E44E-AD83-DCFC7573EB37}"/>
              </a:ext>
            </a:extLst>
          </p:cNvPr>
          <p:cNvCxnSpPr>
            <a:cxnSpLocks/>
          </p:cNvCxnSpPr>
          <p:nvPr/>
        </p:nvCxnSpPr>
        <p:spPr>
          <a:xfrm>
            <a:off x="2320693" y="4508979"/>
            <a:ext cx="1825991" cy="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56" name="Connecteur droit avec flèche 55">
            <a:extLst>
              <a:ext uri="{FF2B5EF4-FFF2-40B4-BE49-F238E27FC236}">
                <a16:creationId xmlns:a16="http://schemas.microsoft.com/office/drawing/2014/main" id="{D0DAF633-2DBD-E04A-8D2B-D771A0C08946}"/>
              </a:ext>
            </a:extLst>
          </p:cNvPr>
          <p:cNvCxnSpPr>
            <a:cxnSpLocks/>
          </p:cNvCxnSpPr>
          <p:nvPr/>
        </p:nvCxnSpPr>
        <p:spPr>
          <a:xfrm flipH="1">
            <a:off x="2291915" y="3766136"/>
            <a:ext cx="1150289" cy="1220733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8" name="Connecteur droit avec flèche 57">
            <a:extLst>
              <a:ext uri="{FF2B5EF4-FFF2-40B4-BE49-F238E27FC236}">
                <a16:creationId xmlns:a16="http://schemas.microsoft.com/office/drawing/2014/main" id="{9ED43D90-F6A6-CB41-BCCA-DF3505AD67C1}"/>
              </a:ext>
            </a:extLst>
          </p:cNvPr>
          <p:cNvCxnSpPr>
            <a:cxnSpLocks/>
          </p:cNvCxnSpPr>
          <p:nvPr/>
        </p:nvCxnSpPr>
        <p:spPr>
          <a:xfrm flipH="1">
            <a:off x="2444316" y="4508979"/>
            <a:ext cx="1119325" cy="630290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0" name="ZoneTexte 59">
            <a:extLst>
              <a:ext uri="{FF2B5EF4-FFF2-40B4-BE49-F238E27FC236}">
                <a16:creationId xmlns:a16="http://schemas.microsoft.com/office/drawing/2014/main" id="{D00F0B2F-90B2-D040-924E-EDE16CE38AFF}"/>
              </a:ext>
            </a:extLst>
          </p:cNvPr>
          <p:cNvSpPr txBox="1"/>
          <p:nvPr/>
        </p:nvSpPr>
        <p:spPr>
          <a:xfrm>
            <a:off x="853724" y="5015692"/>
            <a:ext cx="15648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L’adresse web</a:t>
            </a:r>
          </a:p>
        </p:txBody>
      </p:sp>
      <p:cxnSp>
        <p:nvCxnSpPr>
          <p:cNvPr id="61" name="Connecteur droit 60">
            <a:extLst>
              <a:ext uri="{FF2B5EF4-FFF2-40B4-BE49-F238E27FC236}">
                <a16:creationId xmlns:a16="http://schemas.microsoft.com/office/drawing/2014/main" id="{443C5313-28EA-5C43-BACA-63DBFC5CF18F}"/>
              </a:ext>
            </a:extLst>
          </p:cNvPr>
          <p:cNvCxnSpPr>
            <a:cxnSpLocks/>
          </p:cNvCxnSpPr>
          <p:nvPr/>
        </p:nvCxnSpPr>
        <p:spPr>
          <a:xfrm>
            <a:off x="4373809" y="3735656"/>
            <a:ext cx="505584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63" name="Connecteur droit 62">
            <a:extLst>
              <a:ext uri="{FF2B5EF4-FFF2-40B4-BE49-F238E27FC236}">
                <a16:creationId xmlns:a16="http://schemas.microsoft.com/office/drawing/2014/main" id="{04E89D34-8F9F-DA4F-9B01-0A0E3D772932}"/>
              </a:ext>
            </a:extLst>
          </p:cNvPr>
          <p:cNvCxnSpPr>
            <a:cxnSpLocks/>
          </p:cNvCxnSpPr>
          <p:nvPr/>
        </p:nvCxnSpPr>
        <p:spPr>
          <a:xfrm>
            <a:off x="4373809" y="4498939"/>
            <a:ext cx="505584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64" name="Connecteur droit avec flèche 63">
            <a:extLst>
              <a:ext uri="{FF2B5EF4-FFF2-40B4-BE49-F238E27FC236}">
                <a16:creationId xmlns:a16="http://schemas.microsoft.com/office/drawing/2014/main" id="{35049FF5-ABCA-2A40-AFCA-7650F4233CF8}"/>
              </a:ext>
            </a:extLst>
          </p:cNvPr>
          <p:cNvCxnSpPr>
            <a:cxnSpLocks/>
          </p:cNvCxnSpPr>
          <p:nvPr/>
        </p:nvCxnSpPr>
        <p:spPr>
          <a:xfrm>
            <a:off x="4584042" y="3733499"/>
            <a:ext cx="1293420" cy="970895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6" name="Connecteur droit avec flèche 65">
            <a:extLst>
              <a:ext uri="{FF2B5EF4-FFF2-40B4-BE49-F238E27FC236}">
                <a16:creationId xmlns:a16="http://schemas.microsoft.com/office/drawing/2014/main" id="{C66E105A-A980-D84F-A930-50F435AE47D6}"/>
              </a:ext>
            </a:extLst>
          </p:cNvPr>
          <p:cNvCxnSpPr>
            <a:cxnSpLocks/>
          </p:cNvCxnSpPr>
          <p:nvPr/>
        </p:nvCxnSpPr>
        <p:spPr>
          <a:xfrm>
            <a:off x="4595443" y="4508979"/>
            <a:ext cx="1218292" cy="349237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9" name="ZoneTexte 68">
            <a:extLst>
              <a:ext uri="{FF2B5EF4-FFF2-40B4-BE49-F238E27FC236}">
                <a16:creationId xmlns:a16="http://schemas.microsoft.com/office/drawing/2014/main" id="{2B159E7E-57FE-A245-8976-952256DE12B9}"/>
              </a:ext>
            </a:extLst>
          </p:cNvPr>
          <p:cNvSpPr txBox="1"/>
          <p:nvPr/>
        </p:nvSpPr>
        <p:spPr>
          <a:xfrm>
            <a:off x="5845138" y="4663103"/>
            <a:ext cx="1322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Description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7997C2E-1FE1-4E78-B767-6DBD8FB07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&lt;div&gt; adresses web </a:t>
            </a:r>
          </a:p>
        </p:txBody>
      </p:sp>
    </p:spTree>
    <p:extLst>
      <p:ext uri="{BB962C8B-B14F-4D97-AF65-F5344CB8AC3E}">
        <p14:creationId xmlns:p14="http://schemas.microsoft.com/office/powerpoint/2010/main" val="3902814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3A420CB-E093-8047-A55A-0A4B9805B0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967" y="41196"/>
            <a:ext cx="4612193" cy="2809647"/>
          </a:xfrm>
        </p:spPr>
        <p:txBody>
          <a:bodyPr>
            <a:normAutofit/>
          </a:bodyPr>
          <a:lstStyle/>
          <a:p>
            <a:r>
              <a:rPr lang="fr-FR" dirty="0"/>
              <a:t>Fiche d’</a:t>
            </a:r>
            <a:br>
              <a:rPr lang="fr-FR" dirty="0"/>
            </a:br>
            <a:r>
              <a:rPr lang="fr-FR" dirty="0"/>
              <a:t>Anderson </a:t>
            </a:r>
            <a:br>
              <a:rPr lang="fr-FR" dirty="0"/>
            </a:br>
            <a:r>
              <a:rPr lang="fr-FR" dirty="0" err="1"/>
              <a:t>Dovilas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2185213-FB61-874D-8D02-F3D66F4496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Inès Burri, Anaïs Chambat, Célian Ringwald</a:t>
            </a:r>
            <a:endParaRPr lang="en-US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9B3D468-EBBF-EB42-BC01-B2852B0CB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37</a:t>
            </a:fld>
            <a:endParaRPr lang="en-US" dirty="0"/>
          </a:p>
        </p:txBody>
      </p:sp>
      <p:pic>
        <p:nvPicPr>
          <p:cNvPr id="14" name="Image 13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7F6F54AC-5B8B-5741-85B0-1BC725A509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4067" y="136525"/>
            <a:ext cx="7297302" cy="6721475"/>
          </a:xfrm>
          <a:prstGeom prst="rect">
            <a:avLst/>
          </a:prstGeom>
        </p:spPr>
      </p:pic>
      <p:sp>
        <p:nvSpPr>
          <p:cNvPr id="3" name="Ellipse 2">
            <a:extLst>
              <a:ext uri="{FF2B5EF4-FFF2-40B4-BE49-F238E27FC236}">
                <a16:creationId xmlns:a16="http://schemas.microsoft.com/office/drawing/2014/main" id="{1888B7A8-D944-1748-8115-E7567CA3B5F3}"/>
              </a:ext>
            </a:extLst>
          </p:cNvPr>
          <p:cNvSpPr/>
          <p:nvPr/>
        </p:nvSpPr>
        <p:spPr>
          <a:xfrm>
            <a:off x="3505618" y="136525"/>
            <a:ext cx="2146300" cy="503238"/>
          </a:xfrm>
          <a:prstGeom prst="ellipse">
            <a:avLst/>
          </a:prstGeom>
          <a:noFill/>
          <a:ln w="38100">
            <a:solidFill>
              <a:srgbClr val="FF85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71FA803C-D213-1544-BEB4-34495A09AD3D}"/>
              </a:ext>
            </a:extLst>
          </p:cNvPr>
          <p:cNvSpPr/>
          <p:nvPr/>
        </p:nvSpPr>
        <p:spPr>
          <a:xfrm>
            <a:off x="3324067" y="3629025"/>
            <a:ext cx="1235651" cy="503238"/>
          </a:xfrm>
          <a:prstGeom prst="ellipse">
            <a:avLst/>
          </a:prstGeom>
          <a:noFill/>
          <a:ln w="38100">
            <a:solidFill>
              <a:srgbClr val="FF85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756AF43B-65CF-CC4E-9F1C-301FA4677914}"/>
              </a:ext>
            </a:extLst>
          </p:cNvPr>
          <p:cNvSpPr/>
          <p:nvPr/>
        </p:nvSpPr>
        <p:spPr>
          <a:xfrm>
            <a:off x="3406617" y="567759"/>
            <a:ext cx="1235651" cy="335529"/>
          </a:xfrm>
          <a:prstGeom prst="ellipse">
            <a:avLst/>
          </a:prstGeom>
          <a:noFill/>
          <a:ln w="38100">
            <a:solidFill>
              <a:srgbClr val="FF85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6F7CFD0-4BDD-4441-B61E-C20B3024369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78" t="16639" r="-2" b="27532"/>
          <a:stretch/>
        </p:blipFill>
        <p:spPr>
          <a:xfrm>
            <a:off x="10982131" y="-9"/>
            <a:ext cx="1209868" cy="6858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156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2185213-FB61-874D-8D02-F3D66F4496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Inès Burri, Anaïs Chambat, Célian Ringwald</a:t>
            </a:r>
            <a:endParaRPr lang="en-US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9B3D468-EBBF-EB42-BC01-B2852B0CB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38</a:t>
            </a:fld>
            <a:endParaRPr lang="en-US" dirty="0"/>
          </a:p>
        </p:txBody>
      </p:sp>
      <p:pic>
        <p:nvPicPr>
          <p:cNvPr id="3" name="Image 2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B4AE0DBD-D993-E548-BB9D-887A525663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878" y="136525"/>
            <a:ext cx="7214245" cy="6579704"/>
          </a:xfrm>
          <a:prstGeom prst="rect">
            <a:avLst/>
          </a:prstGeom>
        </p:spPr>
      </p:pic>
      <p:sp>
        <p:nvSpPr>
          <p:cNvPr id="8" name="Ellipse 7">
            <a:extLst>
              <a:ext uri="{FF2B5EF4-FFF2-40B4-BE49-F238E27FC236}">
                <a16:creationId xmlns:a16="http://schemas.microsoft.com/office/drawing/2014/main" id="{3E0EE7B8-8EF9-F048-AFAF-11BF9C77A423}"/>
              </a:ext>
            </a:extLst>
          </p:cNvPr>
          <p:cNvSpPr/>
          <p:nvPr/>
        </p:nvSpPr>
        <p:spPr>
          <a:xfrm>
            <a:off x="202879" y="2412205"/>
            <a:ext cx="952822" cy="407195"/>
          </a:xfrm>
          <a:prstGeom prst="ellipse">
            <a:avLst/>
          </a:prstGeom>
          <a:noFill/>
          <a:ln w="38100">
            <a:solidFill>
              <a:srgbClr val="FF85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6B369CEB-BEB0-274D-AB7E-47098C7043F6}"/>
              </a:ext>
            </a:extLst>
          </p:cNvPr>
          <p:cNvSpPr/>
          <p:nvPr/>
        </p:nvSpPr>
        <p:spPr>
          <a:xfrm>
            <a:off x="707449" y="2697162"/>
            <a:ext cx="1680151" cy="503238"/>
          </a:xfrm>
          <a:prstGeom prst="ellipse">
            <a:avLst/>
          </a:prstGeom>
          <a:noFill/>
          <a:ln w="38100">
            <a:solidFill>
              <a:srgbClr val="8EF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8F8A7FA-30BE-4AEF-90FE-B07D8558980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78" t="16639" r="-2" b="27532"/>
          <a:stretch/>
        </p:blipFill>
        <p:spPr>
          <a:xfrm>
            <a:off x="10982131" y="-9"/>
            <a:ext cx="1209868" cy="6858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903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2185213-FB61-874D-8D02-F3D66F4496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Inès Burri, Anaïs Chambat, Célian Ringwald</a:t>
            </a:r>
            <a:endParaRPr lang="en-US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9B3D468-EBBF-EB42-BC01-B2852B0CB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39</a:t>
            </a:fld>
            <a:endParaRPr lang="en-US" dirty="0"/>
          </a:p>
        </p:txBody>
      </p:sp>
      <p:pic>
        <p:nvPicPr>
          <p:cNvPr id="4" name="Image 3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A4EC7A70-1FB5-B34C-9704-57C85E6608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593" y="136525"/>
            <a:ext cx="7965407" cy="6564086"/>
          </a:xfrm>
          <a:prstGeom prst="rect">
            <a:avLst/>
          </a:prstGeom>
        </p:spPr>
      </p:pic>
      <p:sp>
        <p:nvSpPr>
          <p:cNvPr id="7" name="Ellipse 6">
            <a:extLst>
              <a:ext uri="{FF2B5EF4-FFF2-40B4-BE49-F238E27FC236}">
                <a16:creationId xmlns:a16="http://schemas.microsoft.com/office/drawing/2014/main" id="{B2381FE9-0E6D-4546-A731-00C8611ED7B7}"/>
              </a:ext>
            </a:extLst>
          </p:cNvPr>
          <p:cNvSpPr/>
          <p:nvPr/>
        </p:nvSpPr>
        <p:spPr>
          <a:xfrm>
            <a:off x="583879" y="2361405"/>
            <a:ext cx="952822" cy="407195"/>
          </a:xfrm>
          <a:prstGeom prst="ellipse">
            <a:avLst/>
          </a:prstGeom>
          <a:noFill/>
          <a:ln w="38100">
            <a:solidFill>
              <a:srgbClr val="FF85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54B6D27C-21E3-5242-8111-820B7023F946}"/>
              </a:ext>
            </a:extLst>
          </p:cNvPr>
          <p:cNvSpPr/>
          <p:nvPr/>
        </p:nvSpPr>
        <p:spPr>
          <a:xfrm>
            <a:off x="6134101" y="959246"/>
            <a:ext cx="1390810" cy="503238"/>
          </a:xfrm>
          <a:prstGeom prst="ellipse">
            <a:avLst/>
          </a:prstGeom>
          <a:noFill/>
          <a:ln w="38100">
            <a:solidFill>
              <a:srgbClr val="8EF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4EF7E8F9-455C-E44C-A710-84958B905546}"/>
              </a:ext>
            </a:extLst>
          </p:cNvPr>
          <p:cNvSpPr/>
          <p:nvPr/>
        </p:nvSpPr>
        <p:spPr>
          <a:xfrm>
            <a:off x="6223000" y="2516981"/>
            <a:ext cx="1930399" cy="503238"/>
          </a:xfrm>
          <a:prstGeom prst="ellipse">
            <a:avLst/>
          </a:prstGeom>
          <a:noFill/>
          <a:ln w="38100">
            <a:solidFill>
              <a:srgbClr val="8EF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97F9833-5C83-40E1-9BBA-843DA74794D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78" t="16639" r="-2" b="27532"/>
          <a:stretch/>
        </p:blipFill>
        <p:spPr>
          <a:xfrm>
            <a:off x="10982131" y="-9"/>
            <a:ext cx="1209868" cy="6858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385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pied de page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Inès Burri, Anaïs Chambat, Célian Ringwald</a:t>
            </a:r>
            <a:endParaRPr lang="en-US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5" name="Picture 3">
            <a:extLst>
              <a:ext uri="{FF2B5EF4-FFF2-40B4-BE49-F238E27FC236}">
                <a16:creationId xmlns:a16="http://schemas.microsoft.com/office/drawing/2014/main" id="{CA6EEC9E-E15E-4E62-AD8C-C3BC0A29FA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78" t="16639" r="-2" b="27532"/>
          <a:stretch/>
        </p:blipFill>
        <p:spPr>
          <a:xfrm>
            <a:off x="10982131" y="-9"/>
            <a:ext cx="1209868" cy="6858009"/>
          </a:xfrm>
          <a:prstGeom prst="rect">
            <a:avLst/>
          </a:prstGeom>
        </p:spPr>
      </p:pic>
      <p:sp>
        <p:nvSpPr>
          <p:cNvPr id="9" name="Titre 1"/>
          <p:cNvSpPr txBox="1">
            <a:spLocks/>
          </p:cNvSpPr>
          <p:nvPr/>
        </p:nvSpPr>
        <p:spPr>
          <a:xfrm>
            <a:off x="838200" y="365125"/>
            <a:ext cx="10515600" cy="79493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dirty="0"/>
              <a:t>Des profils complémentaires</a:t>
            </a:r>
          </a:p>
        </p:txBody>
      </p:sp>
      <p:sp>
        <p:nvSpPr>
          <p:cNvPr id="4" name="Rectangle 3"/>
          <p:cNvSpPr/>
          <p:nvPr/>
        </p:nvSpPr>
        <p:spPr>
          <a:xfrm>
            <a:off x="1457453" y="1690650"/>
            <a:ext cx="6670937" cy="38903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15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b="1" dirty="0">
                <a:solidFill>
                  <a:schemeClr val="tx2"/>
                </a:solidFill>
                <a:latin typeface="+mj-lt"/>
                <a:ea typeface="Calibri" panose="020F0502020204030204" pitchFamily="34" charset="0"/>
              </a:rPr>
              <a:t>Inès Burri : </a:t>
            </a:r>
            <a:r>
              <a:rPr lang="fr-FR" dirty="0">
                <a:latin typeface="+mj-lt"/>
                <a:ea typeface="Calibri" panose="020F0502020204030204" pitchFamily="34" charset="0"/>
              </a:rPr>
              <a:t>Diplômée d’une licence de lettres classiques de Lyon 3, elle est actuellement en Master 2 Mondes anciens — Histoire ancienne. Auparavant infographiste 3D.</a:t>
            </a:r>
          </a:p>
          <a:p>
            <a:pPr algn="just">
              <a:lnSpc>
                <a:spcPct val="115000"/>
              </a:lnSpc>
              <a:spcAft>
                <a:spcPts val="0"/>
              </a:spcAft>
            </a:pPr>
            <a:r>
              <a:rPr lang="fr-FR" dirty="0">
                <a:latin typeface="+mj-lt"/>
                <a:ea typeface="Calibri" panose="020F0502020204030204" pitchFamily="34" charset="0"/>
              </a:rPr>
              <a:t> </a:t>
            </a:r>
          </a:p>
          <a:p>
            <a:pPr marL="285750" indent="-285750" algn="just">
              <a:lnSpc>
                <a:spcPct val="115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b="1" dirty="0">
                <a:solidFill>
                  <a:schemeClr val="tx2"/>
                </a:solidFill>
                <a:latin typeface="+mj-lt"/>
                <a:ea typeface="Calibri" panose="020F0502020204030204" pitchFamily="34" charset="0"/>
              </a:rPr>
              <a:t>Anaïs Chambat</a:t>
            </a:r>
            <a:r>
              <a:rPr lang="fr-FR" dirty="0">
                <a:solidFill>
                  <a:schemeClr val="tx2"/>
                </a:solidFill>
                <a:latin typeface="+mj-lt"/>
                <a:ea typeface="Calibri" panose="020F0502020204030204" pitchFamily="34" charset="0"/>
              </a:rPr>
              <a:t> : </a:t>
            </a:r>
            <a:r>
              <a:rPr lang="fr-FR" dirty="0">
                <a:latin typeface="+mj-lt"/>
                <a:ea typeface="Calibri" panose="020F0502020204030204" pitchFamily="34" charset="0"/>
              </a:rPr>
              <a:t>Diplômée d’un master en histoire des mondes germaniques, elle étudie à l’ENS de Lyon les applications du numérique et des méthodes quantitatives à l’histoire.</a:t>
            </a:r>
          </a:p>
          <a:p>
            <a:pPr algn="just">
              <a:lnSpc>
                <a:spcPct val="115000"/>
              </a:lnSpc>
              <a:spcAft>
                <a:spcPts val="0"/>
              </a:spcAft>
            </a:pPr>
            <a:endParaRPr lang="fr-FR" dirty="0">
              <a:latin typeface="+mj-lt"/>
              <a:ea typeface="Calibri" panose="020F0502020204030204" pitchFamily="34" charset="0"/>
            </a:endParaRPr>
          </a:p>
          <a:p>
            <a:pPr marL="285750" indent="-285750" algn="just">
              <a:lnSpc>
                <a:spcPct val="115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b="1" dirty="0">
                <a:solidFill>
                  <a:schemeClr val="tx2"/>
                </a:solidFill>
                <a:latin typeface="+mj-lt"/>
                <a:ea typeface="Calibri" panose="020F0502020204030204" pitchFamily="34" charset="0"/>
              </a:rPr>
              <a:t>Célian Ringwald : </a:t>
            </a:r>
            <a:r>
              <a:rPr lang="fr-FR" dirty="0">
                <a:latin typeface="+mj-lt"/>
                <a:ea typeface="Calibri" panose="020F0502020204030204" pitchFamily="34" charset="0"/>
              </a:rPr>
              <a:t>Diplômé d’un master en science des données de Lyon 2, il travaille depuis trois ans en tant que </a:t>
            </a:r>
            <a:r>
              <a:rPr lang="fr-FR" i="1" dirty="0">
                <a:latin typeface="+mj-lt"/>
                <a:ea typeface="Calibri" panose="020F0502020204030204" pitchFamily="34" charset="0"/>
              </a:rPr>
              <a:t>Data scientiste</a:t>
            </a:r>
            <a:r>
              <a:rPr lang="fr-FR" dirty="0">
                <a:latin typeface="+mj-lt"/>
                <a:ea typeface="Calibri" panose="020F0502020204030204" pitchFamily="34" charset="0"/>
              </a:rPr>
              <a:t> à Marseille chez </a:t>
            </a:r>
            <a:r>
              <a:rPr lang="fr-FR" i="1" dirty="0">
                <a:latin typeface="+mj-lt"/>
                <a:ea typeface="Calibri" panose="020F0502020204030204" pitchFamily="34" charset="0"/>
              </a:rPr>
              <a:t>Data Observer, </a:t>
            </a:r>
            <a:r>
              <a:rPr lang="fr-FR" dirty="0">
                <a:latin typeface="+mj-lt"/>
                <a:ea typeface="Calibri" panose="020F0502020204030204" pitchFamily="34" charset="0"/>
              </a:rPr>
              <a:t>entreprise spécialisée en veille d’information stratégique.</a:t>
            </a:r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896" y="4736508"/>
            <a:ext cx="945750" cy="255737"/>
          </a:xfrm>
          <a:prstGeom prst="rect">
            <a:avLst/>
          </a:prstGeom>
        </p:spPr>
      </p:pic>
      <p:pic>
        <p:nvPicPr>
          <p:cNvPr id="8" name="Image 4">
            <a:extLst>
              <a:ext uri="{FF2B5EF4-FFF2-40B4-BE49-F238E27FC236}">
                <a16:creationId xmlns:a16="http://schemas.microsoft.com/office/drawing/2014/main" id="{47368C11-0242-41B2-9ADE-7980A3A81A8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887" y="4134471"/>
            <a:ext cx="757769" cy="602037"/>
          </a:xfrm>
          <a:prstGeom prst="rect">
            <a:avLst/>
          </a:prstGeom>
        </p:spPr>
      </p:pic>
      <p:pic>
        <p:nvPicPr>
          <p:cNvPr id="11" name="Image 5">
            <a:extLst>
              <a:ext uri="{FF2B5EF4-FFF2-40B4-BE49-F238E27FC236}">
                <a16:creationId xmlns:a16="http://schemas.microsoft.com/office/drawing/2014/main" id="{D159857A-CDAD-44A6-B771-F4A3EEBA602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985" y="1874591"/>
            <a:ext cx="945750" cy="556101"/>
          </a:xfrm>
          <a:prstGeom prst="rect">
            <a:avLst/>
          </a:prstGeom>
        </p:spPr>
      </p:pic>
      <p:pic>
        <p:nvPicPr>
          <p:cNvPr id="12" name="Image 6">
            <a:extLst>
              <a:ext uri="{FF2B5EF4-FFF2-40B4-BE49-F238E27FC236}">
                <a16:creationId xmlns:a16="http://schemas.microsoft.com/office/drawing/2014/main" id="{65045F9B-F289-4A36-8844-23E56D2397C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063" y="3089090"/>
            <a:ext cx="711593" cy="361490"/>
          </a:xfrm>
          <a:prstGeom prst="rect">
            <a:avLst/>
          </a:prstGeom>
        </p:spPr>
      </p:pic>
      <p:sp>
        <p:nvSpPr>
          <p:cNvPr id="6" name="Left Brace 5">
            <a:extLst>
              <a:ext uri="{FF2B5EF4-FFF2-40B4-BE49-F238E27FC236}">
                <a16:creationId xmlns:a16="http://schemas.microsoft.com/office/drawing/2014/main" id="{14813A7E-29A6-4F8A-A368-2751D99FE647}"/>
              </a:ext>
            </a:extLst>
          </p:cNvPr>
          <p:cNvSpPr/>
          <p:nvPr/>
        </p:nvSpPr>
        <p:spPr>
          <a:xfrm flipH="1">
            <a:off x="8335108" y="1525194"/>
            <a:ext cx="275492" cy="4221272"/>
          </a:xfrm>
          <a:prstGeom prst="leftBrace">
            <a:avLst>
              <a:gd name="adj1" fmla="val 8333"/>
              <a:gd name="adj2" fmla="val 52142"/>
            </a:avLst>
          </a:prstGeom>
          <a:ln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70DDB3-7AAB-4D3A-93BF-AB3FA6DC26DF}"/>
              </a:ext>
            </a:extLst>
          </p:cNvPr>
          <p:cNvSpPr txBox="1"/>
          <p:nvPr/>
        </p:nvSpPr>
        <p:spPr>
          <a:xfrm>
            <a:off x="8698262" y="2788709"/>
            <a:ext cx="2374368" cy="20005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>
                <a:solidFill>
                  <a:srgbClr val="C00000"/>
                </a:solidFill>
                <a:latin typeface="Abadi" panose="020B0604020202020204" pitchFamily="34" charset="0"/>
              </a:rPr>
              <a:t>Double cursus</a:t>
            </a:r>
          </a:p>
          <a:p>
            <a:r>
              <a:rPr lang="fr-FR" sz="3200" dirty="0">
                <a:solidFill>
                  <a:srgbClr val="C00000"/>
                </a:solidFill>
                <a:latin typeface="Abadi" panose="020B0604020202020204" pitchFamily="34" charset="0"/>
              </a:rPr>
              <a:t>Master </a:t>
            </a:r>
          </a:p>
          <a:p>
            <a:r>
              <a:rPr lang="fr-FR" sz="3200" dirty="0">
                <a:solidFill>
                  <a:srgbClr val="C00000"/>
                </a:solidFill>
                <a:latin typeface="Abadi" panose="020B0604020202020204" pitchFamily="34" charset="0"/>
              </a:rPr>
              <a:t>Humanités </a:t>
            </a:r>
          </a:p>
          <a:p>
            <a:r>
              <a:rPr lang="fr-FR" sz="3200" dirty="0">
                <a:solidFill>
                  <a:srgbClr val="C00000"/>
                </a:solidFill>
                <a:latin typeface="Abadi" panose="020B0604020202020204" pitchFamily="34" charset="0"/>
              </a:rPr>
              <a:t>Numériques</a:t>
            </a:r>
          </a:p>
        </p:txBody>
      </p:sp>
    </p:spTree>
    <p:extLst>
      <p:ext uri="{BB962C8B-B14F-4D97-AF65-F5344CB8AC3E}">
        <p14:creationId xmlns:p14="http://schemas.microsoft.com/office/powerpoint/2010/main" val="3463096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2185213-FB61-874D-8D02-F3D66F4496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Inès Burri, Anaïs Chambat, Célian Ringwald</a:t>
            </a:r>
            <a:endParaRPr lang="en-US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9B3D468-EBBF-EB42-BC01-B2852B0CB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40</a:t>
            </a:fld>
            <a:endParaRPr lang="en-US" dirty="0"/>
          </a:p>
        </p:txBody>
      </p:sp>
      <p:pic>
        <p:nvPicPr>
          <p:cNvPr id="4" name="Image 3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1DA7963C-071B-0D48-B7BE-0042778DA6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043" y="170057"/>
            <a:ext cx="8510400" cy="65178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07804E1-48D4-4289-A1AB-8CD7C4BE207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78" t="16639" r="-2" b="27532"/>
          <a:stretch/>
        </p:blipFill>
        <p:spPr>
          <a:xfrm>
            <a:off x="10982131" y="-9"/>
            <a:ext cx="1209868" cy="6858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285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2185213-FB61-874D-8D02-F3D66F4496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Inès Burri, Anaïs Chambat, Célian Ringwald</a:t>
            </a:r>
            <a:endParaRPr lang="en-US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9B3D468-EBBF-EB42-BC01-B2852B0CB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41</a:t>
            </a:fld>
            <a:endParaRPr lang="en-US" dirty="0"/>
          </a:p>
        </p:txBody>
      </p:sp>
      <p:pic>
        <p:nvPicPr>
          <p:cNvPr id="4" name="Image 3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A1D244B8-22AD-494C-B84C-5739C425D5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747" y="279400"/>
            <a:ext cx="10578809" cy="6299200"/>
          </a:xfrm>
          <a:prstGeom prst="rect">
            <a:avLst/>
          </a:prstGeom>
        </p:spPr>
      </p:pic>
      <p:sp>
        <p:nvSpPr>
          <p:cNvPr id="7" name="Ellipse 6">
            <a:extLst>
              <a:ext uri="{FF2B5EF4-FFF2-40B4-BE49-F238E27FC236}">
                <a16:creationId xmlns:a16="http://schemas.microsoft.com/office/drawing/2014/main" id="{8674AC56-5ED1-114F-9636-221432DD9220}"/>
              </a:ext>
            </a:extLst>
          </p:cNvPr>
          <p:cNvSpPr/>
          <p:nvPr/>
        </p:nvSpPr>
        <p:spPr>
          <a:xfrm>
            <a:off x="337747" y="229391"/>
            <a:ext cx="952822" cy="407195"/>
          </a:xfrm>
          <a:prstGeom prst="ellipse">
            <a:avLst/>
          </a:prstGeom>
          <a:noFill/>
          <a:ln w="38100">
            <a:solidFill>
              <a:srgbClr val="FF85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E6CC65DF-59BD-E241-B9F4-5224458E4E24}"/>
              </a:ext>
            </a:extLst>
          </p:cNvPr>
          <p:cNvSpPr/>
          <p:nvPr/>
        </p:nvSpPr>
        <p:spPr>
          <a:xfrm>
            <a:off x="3141810" y="432988"/>
            <a:ext cx="1836589" cy="503238"/>
          </a:xfrm>
          <a:prstGeom prst="ellipse">
            <a:avLst/>
          </a:prstGeom>
          <a:noFill/>
          <a:ln w="38100">
            <a:solidFill>
              <a:srgbClr val="8EF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E24F626-595E-4021-B010-68C74BB4499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78" t="16639" r="-2" b="27532"/>
          <a:stretch/>
        </p:blipFill>
        <p:spPr>
          <a:xfrm>
            <a:off x="10982131" y="-9"/>
            <a:ext cx="1209868" cy="6858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862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2185213-FB61-874D-8D02-F3D66F4496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Inès Burri, Anaïs Chambat, Célian Ringwald</a:t>
            </a:r>
            <a:endParaRPr lang="en-US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9B3D468-EBBF-EB42-BC01-B2852B0CB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42</a:t>
            </a:fld>
            <a:endParaRPr lang="en-US" dirty="0"/>
          </a:p>
        </p:txBody>
      </p:sp>
      <p:pic>
        <p:nvPicPr>
          <p:cNvPr id="4" name="Image 3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18DEEE8F-8976-DC4D-A2D5-80A7E50A91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150" y="1885576"/>
            <a:ext cx="10460683" cy="2663972"/>
          </a:xfrm>
          <a:prstGeom prst="rect">
            <a:avLst/>
          </a:prstGeom>
        </p:spPr>
      </p:pic>
      <p:sp>
        <p:nvSpPr>
          <p:cNvPr id="7" name="Ellipse 6">
            <a:extLst>
              <a:ext uri="{FF2B5EF4-FFF2-40B4-BE49-F238E27FC236}">
                <a16:creationId xmlns:a16="http://schemas.microsoft.com/office/drawing/2014/main" id="{EDC1AEA2-3788-6E48-9E81-2351B644CE95}"/>
              </a:ext>
            </a:extLst>
          </p:cNvPr>
          <p:cNvSpPr/>
          <p:nvPr/>
        </p:nvSpPr>
        <p:spPr>
          <a:xfrm>
            <a:off x="3472011" y="3076348"/>
            <a:ext cx="1379390" cy="503238"/>
          </a:xfrm>
          <a:prstGeom prst="ellipse">
            <a:avLst/>
          </a:prstGeom>
          <a:noFill/>
          <a:ln w="38100">
            <a:solidFill>
              <a:srgbClr val="8EF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CB9A4A9-0CF2-40BA-802F-565B3937C08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78" t="16639" r="-2" b="27532"/>
          <a:stretch/>
        </p:blipFill>
        <p:spPr>
          <a:xfrm>
            <a:off x="10982131" y="-9"/>
            <a:ext cx="1209868" cy="6858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520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ED5BE2-7AB6-40A0-A86E-4F30723E87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Inès Burri, Anaïs Chambat, Célian Ringwald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B423A0-4402-493C-ABCD-BFF03F111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43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3A7ACCA-A14A-450B-95BE-ED6E534CB8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78" t="16639" r="-2" b="27532"/>
          <a:stretch/>
        </p:blipFill>
        <p:spPr>
          <a:xfrm>
            <a:off x="10982131" y="-9"/>
            <a:ext cx="1209868" cy="6858009"/>
          </a:xfrm>
          <a:prstGeom prst="rect">
            <a:avLst/>
          </a:prstGeom>
        </p:spPr>
      </p:pic>
      <p:pic>
        <p:nvPicPr>
          <p:cNvPr id="12" name="Image 11" descr="Une image contenant capture d’écran, ordinateur&#10;&#10;Description générée automatiquement">
            <a:extLst>
              <a:ext uri="{FF2B5EF4-FFF2-40B4-BE49-F238E27FC236}">
                <a16:creationId xmlns:a16="http://schemas.microsoft.com/office/drawing/2014/main" id="{E72E60A0-7AC7-7649-8E70-09792E0E216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9" t="9319" r="2315" b="31500"/>
          <a:stretch/>
        </p:blipFill>
        <p:spPr>
          <a:xfrm>
            <a:off x="250719" y="1319387"/>
            <a:ext cx="10651743" cy="4126136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592301CD-CFF5-3141-94ED-514EE4D5BBD2}"/>
              </a:ext>
            </a:extLst>
          </p:cNvPr>
          <p:cNvSpPr txBox="1"/>
          <p:nvPr/>
        </p:nvSpPr>
        <p:spPr>
          <a:xfrm>
            <a:off x="464040" y="5716270"/>
            <a:ext cx="1963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1. Corpus XML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79FD97C1-25D0-5241-8090-8AABA49D34E6}"/>
              </a:ext>
            </a:extLst>
          </p:cNvPr>
          <p:cNvSpPr txBox="1"/>
          <p:nvPr/>
        </p:nvSpPr>
        <p:spPr>
          <a:xfrm>
            <a:off x="4055346" y="5700138"/>
            <a:ext cx="1866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2. Le fichier XSL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022A5587-4DB5-1A47-8525-29A4845BCC9A}"/>
              </a:ext>
            </a:extLst>
          </p:cNvPr>
          <p:cNvSpPr txBox="1"/>
          <p:nvPr/>
        </p:nvSpPr>
        <p:spPr>
          <a:xfrm>
            <a:off x="7337803" y="5732403"/>
            <a:ext cx="16691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3. Un résultat (.</a:t>
            </a:r>
            <a:r>
              <a:rPr lang="fr-FR" dirty="0" err="1"/>
              <a:t>xml</a:t>
            </a:r>
            <a:r>
              <a:rPr lang="fr-FR" dirty="0"/>
              <a:t>, .html, .</a:t>
            </a:r>
            <a:r>
              <a:rPr lang="fr-FR" dirty="0" err="1"/>
              <a:t>txt</a:t>
            </a:r>
            <a:r>
              <a:rPr lang="fr-FR" dirty="0"/>
              <a:t>, </a:t>
            </a:r>
            <a:r>
              <a:rPr lang="fr-FR" dirty="0" err="1"/>
              <a:t>etc</a:t>
            </a:r>
            <a:r>
              <a:rPr lang="fr-FR" dirty="0"/>
              <a:t>)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85090440-FD9C-0A4D-BE06-41AF15986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879" y="311372"/>
            <a:ext cx="8214277" cy="693161"/>
          </a:xfrm>
        </p:spPr>
        <p:txBody>
          <a:bodyPr>
            <a:normAutofit fontScale="90000"/>
          </a:bodyPr>
          <a:lstStyle/>
          <a:p>
            <a:r>
              <a:rPr lang="fr-FR" dirty="0"/>
              <a:t>Les feuilles de transformations XSL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734C8871-776E-A74A-8A69-0E3AA098CDBC}"/>
              </a:ext>
            </a:extLst>
          </p:cNvPr>
          <p:cNvSpPr txBox="1"/>
          <p:nvPr/>
        </p:nvSpPr>
        <p:spPr>
          <a:xfrm>
            <a:off x="2656639" y="5592974"/>
            <a:ext cx="4924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/>
              <a:t>+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806ACCA8-3A91-644E-A5C7-41E460ABC45E}"/>
              </a:ext>
            </a:extLst>
          </p:cNvPr>
          <p:cNvSpPr txBox="1"/>
          <p:nvPr/>
        </p:nvSpPr>
        <p:spPr>
          <a:xfrm>
            <a:off x="6765691" y="5561638"/>
            <a:ext cx="4924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/>
              <a:t>=</a:t>
            </a:r>
          </a:p>
        </p:txBody>
      </p:sp>
      <p:sp>
        <p:nvSpPr>
          <p:cNvPr id="21" name="Flèche vers la droite 20">
            <a:extLst>
              <a:ext uri="{FF2B5EF4-FFF2-40B4-BE49-F238E27FC236}">
                <a16:creationId xmlns:a16="http://schemas.microsoft.com/office/drawing/2014/main" id="{1A35FD94-E394-AE4E-99AE-6ACF5BFB091E}"/>
              </a:ext>
            </a:extLst>
          </p:cNvPr>
          <p:cNvSpPr/>
          <p:nvPr/>
        </p:nvSpPr>
        <p:spPr>
          <a:xfrm>
            <a:off x="2503833" y="4978394"/>
            <a:ext cx="1065581" cy="16579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Flèche vers la droite 21">
            <a:extLst>
              <a:ext uri="{FF2B5EF4-FFF2-40B4-BE49-F238E27FC236}">
                <a16:creationId xmlns:a16="http://schemas.microsoft.com/office/drawing/2014/main" id="{D6DF997A-6DDF-BE4E-825A-880B69FD0EBD}"/>
              </a:ext>
            </a:extLst>
          </p:cNvPr>
          <p:cNvSpPr/>
          <p:nvPr/>
        </p:nvSpPr>
        <p:spPr>
          <a:xfrm>
            <a:off x="7545019" y="4895498"/>
            <a:ext cx="1065581" cy="16579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52941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49545-341B-4370-B2AD-30D75ED175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879" y="311372"/>
            <a:ext cx="8214277" cy="693161"/>
          </a:xfrm>
        </p:spPr>
        <p:txBody>
          <a:bodyPr>
            <a:normAutofit fontScale="90000"/>
          </a:bodyPr>
          <a:lstStyle/>
          <a:p>
            <a:r>
              <a:rPr lang="fr-FR" dirty="0"/>
              <a:t>Les feuilles de transformations XSL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ED5BE2-7AB6-40A0-A86E-4F30723E87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Inès </a:t>
            </a:r>
            <a:r>
              <a:rPr lang="fr-FR" dirty="0" err="1"/>
              <a:t>Burri</a:t>
            </a:r>
            <a:r>
              <a:rPr lang="fr-FR" dirty="0"/>
              <a:t>, Anaïs </a:t>
            </a:r>
            <a:r>
              <a:rPr lang="fr-FR" dirty="0" err="1"/>
              <a:t>Chambat</a:t>
            </a:r>
            <a:r>
              <a:rPr lang="fr-FR" dirty="0"/>
              <a:t>, </a:t>
            </a:r>
            <a:r>
              <a:rPr lang="fr-FR" dirty="0" err="1"/>
              <a:t>Célian</a:t>
            </a:r>
            <a:r>
              <a:rPr lang="fr-FR" dirty="0"/>
              <a:t> </a:t>
            </a:r>
            <a:r>
              <a:rPr lang="fr-FR" dirty="0" err="1"/>
              <a:t>Ringwald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B423A0-4402-493C-ABCD-BFF03F111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44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3A7ACCA-A14A-450B-95BE-ED6E534CB8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78" t="16639" r="-2" b="27532"/>
          <a:stretch/>
        </p:blipFill>
        <p:spPr>
          <a:xfrm>
            <a:off x="10982131" y="-9"/>
            <a:ext cx="1209868" cy="6858009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73609E13-4F48-D549-952B-0CD6DB27DC01}"/>
              </a:ext>
            </a:extLst>
          </p:cNvPr>
          <p:cNvSpPr txBox="1"/>
          <p:nvPr/>
        </p:nvSpPr>
        <p:spPr>
          <a:xfrm>
            <a:off x="484879" y="1004533"/>
            <a:ext cx="85192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Exemple : création d’un tableau avec </a:t>
            </a:r>
            <a:r>
              <a:rPr lang="fr-FR" i="1" dirty="0"/>
              <a:t>entité auteur/ lien/ source du lien/ description du lien</a:t>
            </a:r>
            <a:endParaRPr lang="fr-FR" dirty="0"/>
          </a:p>
        </p:txBody>
      </p:sp>
      <p:pic>
        <p:nvPicPr>
          <p:cNvPr id="12" name="Image 11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E5CF03A0-0377-B24C-88E1-865A14A4CA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765" y="1560190"/>
            <a:ext cx="10393500" cy="417766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B7124BE-0A68-9849-A4E0-DA3AA455B35A}"/>
              </a:ext>
            </a:extLst>
          </p:cNvPr>
          <p:cNvSpPr/>
          <p:nvPr/>
        </p:nvSpPr>
        <p:spPr>
          <a:xfrm>
            <a:off x="484879" y="2960370"/>
            <a:ext cx="2349761" cy="262890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EAE9E666-6801-DE48-8515-BAD261FA65F1}"/>
              </a:ext>
            </a:extLst>
          </p:cNvPr>
          <p:cNvSpPr txBox="1"/>
          <p:nvPr/>
        </p:nvSpPr>
        <p:spPr>
          <a:xfrm>
            <a:off x="4229100" y="2591038"/>
            <a:ext cx="1580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Une sortie .</a:t>
            </a:r>
            <a:r>
              <a:rPr lang="fr-FR" dirty="0" err="1"/>
              <a:t>txt</a:t>
            </a:r>
            <a:endParaRPr lang="fr-FR" dirty="0"/>
          </a:p>
        </p:txBody>
      </p: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257FC6A2-BB7C-154D-BD93-1C9641E7F8AF}"/>
              </a:ext>
            </a:extLst>
          </p:cNvPr>
          <p:cNvCxnSpPr>
            <a:endCxn id="14" idx="1"/>
          </p:cNvCxnSpPr>
          <p:nvPr/>
        </p:nvCxnSpPr>
        <p:spPr>
          <a:xfrm flipV="1">
            <a:off x="2834640" y="2775704"/>
            <a:ext cx="1394460" cy="184666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40">
            <a:extLst>
              <a:ext uri="{FF2B5EF4-FFF2-40B4-BE49-F238E27FC236}">
                <a16:creationId xmlns:a16="http://schemas.microsoft.com/office/drawing/2014/main" id="{4F5D66EA-6A4D-BF4F-84BB-1074B6505DA3}"/>
              </a:ext>
            </a:extLst>
          </p:cNvPr>
          <p:cNvCxnSpPr>
            <a:cxnSpLocks/>
          </p:cNvCxnSpPr>
          <p:nvPr/>
        </p:nvCxnSpPr>
        <p:spPr>
          <a:xfrm flipV="1">
            <a:off x="6526530" y="3516027"/>
            <a:ext cx="1077077" cy="628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ZoneTexte 17">
            <a:extLst>
              <a:ext uri="{FF2B5EF4-FFF2-40B4-BE49-F238E27FC236}">
                <a16:creationId xmlns:a16="http://schemas.microsoft.com/office/drawing/2014/main" id="{543CDF8C-28F2-4B4C-9A72-672E647F943D}"/>
              </a:ext>
            </a:extLst>
          </p:cNvPr>
          <p:cNvSpPr txBox="1"/>
          <p:nvPr/>
        </p:nvSpPr>
        <p:spPr>
          <a:xfrm>
            <a:off x="7619239" y="3336662"/>
            <a:ext cx="3223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Création des noms de colonnes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A02D0C6C-8F87-5E41-8085-5004F0527998}"/>
              </a:ext>
            </a:extLst>
          </p:cNvPr>
          <p:cNvSpPr/>
          <p:nvPr/>
        </p:nvSpPr>
        <p:spPr>
          <a:xfrm>
            <a:off x="911598" y="3705994"/>
            <a:ext cx="9695441" cy="1306092"/>
          </a:xfrm>
          <a:prstGeom prst="rect">
            <a:avLst/>
          </a:prstGeom>
          <a:noFill/>
          <a:ln w="190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171AC2CB-633C-4D4F-B975-17B09C7308EC}"/>
              </a:ext>
            </a:extLst>
          </p:cNvPr>
          <p:cNvSpPr txBox="1"/>
          <p:nvPr/>
        </p:nvSpPr>
        <p:spPr>
          <a:xfrm>
            <a:off x="6029185" y="4642754"/>
            <a:ext cx="3598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Remplissage des lignes du tableau</a:t>
            </a:r>
          </a:p>
        </p:txBody>
      </p:sp>
    </p:spTree>
    <p:extLst>
      <p:ext uri="{BB962C8B-B14F-4D97-AF65-F5344CB8AC3E}">
        <p14:creationId xmlns:p14="http://schemas.microsoft.com/office/powerpoint/2010/main" val="582580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ED5BE2-7AB6-40A0-A86E-4F30723E87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Inès Burri, Anaïs Chambat, Célian Ringwald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B423A0-4402-493C-ABCD-BFF03F111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45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3A7ACCA-A14A-450B-95BE-ED6E534CB8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78" t="16639" r="-2" b="27532"/>
          <a:stretch/>
        </p:blipFill>
        <p:spPr>
          <a:xfrm>
            <a:off x="10982131" y="-9"/>
            <a:ext cx="1209868" cy="6858009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85090440-FD9C-0A4D-BE06-41AF15986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879" y="311372"/>
            <a:ext cx="8214277" cy="693161"/>
          </a:xfrm>
        </p:spPr>
        <p:txBody>
          <a:bodyPr>
            <a:normAutofit fontScale="90000"/>
          </a:bodyPr>
          <a:lstStyle/>
          <a:p>
            <a:r>
              <a:rPr lang="fr-FR" dirty="0"/>
              <a:t>Pour obtenir :</a:t>
            </a:r>
          </a:p>
        </p:txBody>
      </p:sp>
      <p:pic>
        <p:nvPicPr>
          <p:cNvPr id="3" name="Image 2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7EB1385F-29D4-4E43-84C7-A7F1BE2C55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98" y="1004533"/>
            <a:ext cx="10532533" cy="5628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910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E4D3DA09-C8C6-4372-A065-F7F8667C96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65159" y="2129919"/>
            <a:ext cx="4576482" cy="2096523"/>
          </a:xfrm>
        </p:spPr>
        <p:txBody>
          <a:bodyPr anchor="b">
            <a:normAutofit/>
          </a:bodyPr>
          <a:lstStyle/>
          <a:p>
            <a:pPr algn="l"/>
            <a:r>
              <a:rPr lang="fr-FR" dirty="0"/>
              <a:t>IV. Résultats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4423BC0-9772-48AE-82C6-C75EACADE51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24" r="2072"/>
          <a:stretch/>
        </p:blipFill>
        <p:spPr>
          <a:xfrm>
            <a:off x="20" y="10"/>
            <a:ext cx="6024134" cy="685799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C33FFCB-EF1B-46B4-91CA-A3CA6CF0D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Inès Burri, Anaïs Chambat, Célian Ringwald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E87E09-339A-4CE8-8674-DDD55F8042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670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pied de page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Inès Burri, Anaïs Chambat, Célian Ringwald</a:t>
            </a:r>
            <a:endParaRPr lang="en-US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47</a:t>
            </a:fld>
            <a:endParaRPr lang="en-US" dirty="0"/>
          </a:p>
        </p:txBody>
      </p:sp>
      <p:pic>
        <p:nvPicPr>
          <p:cNvPr id="4" name="Picture 9">
            <a:extLst>
              <a:ext uri="{FF2B5EF4-FFF2-40B4-BE49-F238E27FC236}">
                <a16:creationId xmlns:a16="http://schemas.microsoft.com/office/drawing/2014/main" id="{2BCB3A67-8025-4C0B-AC14-6752147E2B7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78" t="16639" r="-2" b="27532"/>
          <a:stretch/>
        </p:blipFill>
        <p:spPr>
          <a:xfrm>
            <a:off x="10982131" y="-9"/>
            <a:ext cx="1209868" cy="685800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85090440-FD9C-0A4D-BE06-41AF15986B2F}"/>
              </a:ext>
            </a:extLst>
          </p:cNvPr>
          <p:cNvSpPr txBox="1">
            <a:spLocks/>
          </p:cNvSpPr>
          <p:nvPr/>
        </p:nvSpPr>
        <p:spPr>
          <a:xfrm>
            <a:off x="484878" y="311372"/>
            <a:ext cx="10119212" cy="652210"/>
          </a:xfrm>
          <a:prstGeom prst="rect">
            <a:avLst/>
          </a:prstGeom>
        </p:spPr>
        <p:txBody>
          <a:bodyPr>
            <a:normAutofit fontScale="8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Le spectre couvert par les répertoires d’autorités</a:t>
            </a:r>
          </a:p>
        </p:txBody>
      </p:sp>
      <p:graphicFrame>
        <p:nvGraphicFramePr>
          <p:cNvPr id="9" name="Graphique 8"/>
          <p:cNvGraphicFramePr>
            <a:graphicFrameLocks/>
          </p:cNvGraphicFramePr>
          <p:nvPr/>
        </p:nvGraphicFramePr>
        <p:xfrm>
          <a:off x="484878" y="1133470"/>
          <a:ext cx="5924551" cy="22955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0" name="Graphique 9"/>
          <p:cNvGraphicFramePr>
            <a:graphicFrameLocks/>
          </p:cNvGraphicFramePr>
          <p:nvPr/>
        </p:nvGraphicFramePr>
        <p:xfrm>
          <a:off x="5536790" y="3238025"/>
          <a:ext cx="5067300" cy="26479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1" name="ZoneTexte 10"/>
          <p:cNvSpPr txBox="1"/>
          <p:nvPr/>
        </p:nvSpPr>
        <p:spPr>
          <a:xfrm>
            <a:off x="6694002" y="1639138"/>
            <a:ext cx="36255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35 notices DBPEDIA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50 notices VIAF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57 notices BNF</a:t>
            </a:r>
          </a:p>
        </p:txBody>
      </p:sp>
      <p:sp>
        <p:nvSpPr>
          <p:cNvPr id="12" name="ZoneTexte 11"/>
          <p:cNvSpPr txBox="1"/>
          <p:nvPr/>
        </p:nvSpPr>
        <p:spPr>
          <a:xfrm>
            <a:off x="807854" y="3598883"/>
            <a:ext cx="453991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Sur 220 entités auteurs, 7 ne possèdent qu’un identifiant celui de la BNF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15 possèdent deux identifiants à savoir ceux de la BNF et du VIAF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35 possèdent à la fois ces identifiants et une entrée au sein de la base Wikipédia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163 demeurent non renseignés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43609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pied de page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Inès Burri, Anaïs Chambat, Célian Ringwald</a:t>
            </a:r>
            <a:endParaRPr lang="en-US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48</a:t>
            </a:fld>
            <a:endParaRPr lang="en-US" dirty="0"/>
          </a:p>
        </p:txBody>
      </p:sp>
      <p:graphicFrame>
        <p:nvGraphicFramePr>
          <p:cNvPr id="7" name="Graphique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33088075"/>
              </p:ext>
            </p:extLst>
          </p:nvPr>
        </p:nvGraphicFramePr>
        <p:xfrm>
          <a:off x="5544484" y="2288366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8" name="Picture 9">
            <a:extLst>
              <a:ext uri="{FF2B5EF4-FFF2-40B4-BE49-F238E27FC236}">
                <a16:creationId xmlns:a16="http://schemas.microsoft.com/office/drawing/2014/main" id="{2BCB3A67-8025-4C0B-AC14-6752147E2B7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78" t="16639" r="-2" b="27532"/>
          <a:stretch/>
        </p:blipFill>
        <p:spPr>
          <a:xfrm>
            <a:off x="10982131" y="-9"/>
            <a:ext cx="1209868" cy="6858009"/>
          </a:xfrm>
          <a:prstGeom prst="rect">
            <a:avLst/>
          </a:prstGeom>
        </p:spPr>
      </p:pic>
      <p:sp>
        <p:nvSpPr>
          <p:cNvPr id="9" name="ZoneTexte 8"/>
          <p:cNvSpPr txBox="1"/>
          <p:nvPr/>
        </p:nvSpPr>
        <p:spPr>
          <a:xfrm>
            <a:off x="391810" y="1032034"/>
            <a:ext cx="84501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/>
              <a:t>Sexe</a:t>
            </a:r>
            <a:r>
              <a:rPr lang="fr-FR" dirty="0"/>
              <a:t>: 67 notices disposent de la donnée soit 30,5% des entités auteurs.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75% des données extraites automatiquement proviennent du SPLA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Le quart restant de la BNF.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391810" y="2156091"/>
            <a:ext cx="40466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/>
              <a:t>Langue maternelle</a:t>
            </a:r>
            <a:r>
              <a:rPr lang="fr-FR" dirty="0"/>
              <a:t>: 98% des notices mentionnent le français (BNF, SPLA) et 2% le créole (BNF)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5090440-FD9C-0A4D-BE06-41AF15986B2F}"/>
              </a:ext>
            </a:extLst>
          </p:cNvPr>
          <p:cNvSpPr txBox="1">
            <a:spLocks/>
          </p:cNvSpPr>
          <p:nvPr/>
        </p:nvSpPr>
        <p:spPr>
          <a:xfrm>
            <a:off x="484878" y="311372"/>
            <a:ext cx="10119212" cy="652210"/>
          </a:xfrm>
          <a:prstGeom prst="rect">
            <a:avLst/>
          </a:prstGeom>
        </p:spPr>
        <p:txBody>
          <a:bodyPr>
            <a:normAutofit fontScale="8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Pour une mobilité de la littérature francophone</a:t>
            </a:r>
          </a:p>
        </p:txBody>
      </p:sp>
      <p:graphicFrame>
        <p:nvGraphicFramePr>
          <p:cNvPr id="12" name="Graphique 1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40697182"/>
              </p:ext>
            </p:extLst>
          </p:nvPr>
        </p:nvGraphicFramePr>
        <p:xfrm>
          <a:off x="783464" y="3346285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623254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pied de page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Inès Burri, Anaïs Chambat, Célian Ringwald</a:t>
            </a:r>
            <a:endParaRPr lang="en-US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49</a:t>
            </a:fld>
            <a:endParaRPr lang="en-US" dirty="0"/>
          </a:p>
        </p:txBody>
      </p:sp>
      <p:pic>
        <p:nvPicPr>
          <p:cNvPr id="4" name="Picture 9">
            <a:extLst>
              <a:ext uri="{FF2B5EF4-FFF2-40B4-BE49-F238E27FC236}">
                <a16:creationId xmlns:a16="http://schemas.microsoft.com/office/drawing/2014/main" id="{2BCB3A67-8025-4C0B-AC14-6752147E2B7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78" t="16639" r="-2" b="27532"/>
          <a:stretch/>
        </p:blipFill>
        <p:spPr>
          <a:xfrm>
            <a:off x="10982131" y="-9"/>
            <a:ext cx="1209868" cy="685800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85090440-FD9C-0A4D-BE06-41AF15986B2F}"/>
              </a:ext>
            </a:extLst>
          </p:cNvPr>
          <p:cNvSpPr txBox="1">
            <a:spLocks/>
          </p:cNvSpPr>
          <p:nvPr/>
        </p:nvSpPr>
        <p:spPr>
          <a:xfrm>
            <a:off x="484878" y="311372"/>
            <a:ext cx="10119212" cy="652210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Des professions aux « parcours de vie »</a:t>
            </a:r>
          </a:p>
        </p:txBody>
      </p:sp>
      <p:graphicFrame>
        <p:nvGraphicFramePr>
          <p:cNvPr id="6" name="Graphique 5"/>
          <p:cNvGraphicFramePr>
            <a:graphicFrameLocks/>
          </p:cNvGraphicFramePr>
          <p:nvPr/>
        </p:nvGraphicFramePr>
        <p:xfrm>
          <a:off x="484878" y="1106906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ZoneTexte 6"/>
          <p:cNvSpPr txBox="1"/>
          <p:nvPr/>
        </p:nvSpPr>
        <p:spPr>
          <a:xfrm>
            <a:off x="5056878" y="1700843"/>
            <a:ext cx="512545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Un individu peut avoir exercé plusieurs professions au cours de sa vie.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L’extraction ne nous permet pas d’adopter une approche diachronique des entités auteurs et ne peut qu’en rendre compte quantitativement.</a:t>
            </a:r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9394" y="4141761"/>
            <a:ext cx="6841206" cy="1639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011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pied de page 1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fr-FR"/>
              <a:t>Inès Burri, Anaïs Chambat, Célian Ringwald</a:t>
            </a:r>
            <a:endParaRPr lang="en-US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5" name="Picture 3">
            <a:extLst>
              <a:ext uri="{FF2B5EF4-FFF2-40B4-BE49-F238E27FC236}">
                <a16:creationId xmlns:a16="http://schemas.microsoft.com/office/drawing/2014/main" id="{CA6EEC9E-E15E-4E62-AD8C-C3BC0A29FA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78" t="16639" r="-2" b="27532"/>
          <a:stretch/>
        </p:blipFill>
        <p:spPr>
          <a:xfrm>
            <a:off x="10982131" y="-9"/>
            <a:ext cx="1209868" cy="6858009"/>
          </a:xfrm>
          <a:prstGeom prst="rect">
            <a:avLst/>
          </a:prstGeom>
        </p:spPr>
      </p:pic>
      <p:sp>
        <p:nvSpPr>
          <p:cNvPr id="7" name="Titre 1"/>
          <p:cNvSpPr txBox="1">
            <a:spLocks/>
          </p:cNvSpPr>
          <p:nvPr/>
        </p:nvSpPr>
        <p:spPr>
          <a:xfrm>
            <a:off x="838200" y="365125"/>
            <a:ext cx="10515600" cy="79493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dirty="0"/>
              <a:t>Pour répondre à des missions spécifiques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286D88C7-F05A-430F-9F90-D1BE74807F5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06531" y="2462436"/>
            <a:ext cx="990600" cy="9906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274907D4-3ABA-4C1D-AACA-5571BC57AD2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853558" y="2342564"/>
            <a:ext cx="990600" cy="99060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C404697C-E3CA-4C78-9B2C-774C127E914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057216" y="3453036"/>
            <a:ext cx="903350" cy="90335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4F1DFD66-F038-4C8F-A9B4-3C389A0FB3E0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551943" y="3539217"/>
            <a:ext cx="663943" cy="663943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8845E7A9-32EC-4A39-BA9A-609A82353766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503179" y="1697327"/>
            <a:ext cx="905677" cy="905677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A8BED673-30D6-4B53-BFE9-E5BE3F734688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486466" y="2721295"/>
            <a:ext cx="922390" cy="922390"/>
          </a:xfrm>
          <a:prstGeom prst="rect">
            <a:avLst/>
          </a:prstGeom>
        </p:spPr>
      </p:pic>
      <p:sp>
        <p:nvSpPr>
          <p:cNvPr id="19" name="Arrow: Right 18">
            <a:extLst>
              <a:ext uri="{FF2B5EF4-FFF2-40B4-BE49-F238E27FC236}">
                <a16:creationId xmlns:a16="http://schemas.microsoft.com/office/drawing/2014/main" id="{3B12C901-E8D1-4D10-A7D6-8FE6D7AC3B66}"/>
              </a:ext>
            </a:extLst>
          </p:cNvPr>
          <p:cNvSpPr/>
          <p:nvPr/>
        </p:nvSpPr>
        <p:spPr>
          <a:xfrm rot="1013662">
            <a:off x="2501694" y="2212579"/>
            <a:ext cx="466638" cy="249857"/>
          </a:xfrm>
          <a:prstGeom prst="rightArrow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EB7E117A-652D-4426-835D-07D6DF4F9C84}"/>
              </a:ext>
            </a:extLst>
          </p:cNvPr>
          <p:cNvSpPr/>
          <p:nvPr/>
        </p:nvSpPr>
        <p:spPr>
          <a:xfrm rot="19948280">
            <a:off x="2478591" y="3268172"/>
            <a:ext cx="466638" cy="249857"/>
          </a:xfrm>
          <a:prstGeom prst="rightArrow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41C987F8-249C-4CBF-8B17-4BE05CCF876A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570160" y="2773447"/>
            <a:ext cx="628222" cy="628222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981F4FC9-3DE1-4152-AE03-402BFB02539D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570160" y="4351452"/>
            <a:ext cx="761844" cy="761844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F068B1B0-15D3-4551-8D6E-446C793D961D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8719214" y="3679969"/>
            <a:ext cx="671483" cy="671483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479FDF59-135D-4299-8795-98527FE5B4A8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6916762" y="3510602"/>
            <a:ext cx="971033" cy="971033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62130B3A-8EB5-432F-8258-C1E516DBF58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149326" y="4455949"/>
            <a:ext cx="550198" cy="550198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946AA146-4C26-4FE0-93FC-41FAB5D602C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136459" y="5105710"/>
            <a:ext cx="550198" cy="550198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0B9C5BE4-8E68-43BE-A2E9-7585D71DF09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136459" y="5806152"/>
            <a:ext cx="550198" cy="550198"/>
          </a:xfrm>
          <a:prstGeom prst="rect">
            <a:avLst/>
          </a:prstGeom>
        </p:spPr>
      </p:pic>
      <p:sp>
        <p:nvSpPr>
          <p:cNvPr id="31" name="Arrow: Right 30">
            <a:extLst>
              <a:ext uri="{FF2B5EF4-FFF2-40B4-BE49-F238E27FC236}">
                <a16:creationId xmlns:a16="http://schemas.microsoft.com/office/drawing/2014/main" id="{45B6CE27-7B9E-43C2-8208-CAA8C1EA3807}"/>
              </a:ext>
            </a:extLst>
          </p:cNvPr>
          <p:cNvSpPr/>
          <p:nvPr/>
        </p:nvSpPr>
        <p:spPr>
          <a:xfrm rot="19515075">
            <a:off x="4977932" y="3304066"/>
            <a:ext cx="466638" cy="249857"/>
          </a:xfrm>
          <a:prstGeom prst="rightArrow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FF6C5B33-1DDD-406A-8DED-C65304E22331}"/>
              </a:ext>
            </a:extLst>
          </p:cNvPr>
          <p:cNvSpPr/>
          <p:nvPr/>
        </p:nvSpPr>
        <p:spPr>
          <a:xfrm rot="175894">
            <a:off x="5054687" y="3837652"/>
            <a:ext cx="466638" cy="249857"/>
          </a:xfrm>
          <a:prstGeom prst="rightArrow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8BBE9539-29E6-4F11-8F47-5B721F960CA5}"/>
              </a:ext>
            </a:extLst>
          </p:cNvPr>
          <p:cNvSpPr/>
          <p:nvPr/>
        </p:nvSpPr>
        <p:spPr>
          <a:xfrm rot="1707099">
            <a:off x="4976192" y="4470443"/>
            <a:ext cx="466638" cy="249857"/>
          </a:xfrm>
          <a:prstGeom prst="rightArrow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FB5C523E-49A8-42F3-84C6-DF093ED3643C}"/>
              </a:ext>
            </a:extLst>
          </p:cNvPr>
          <p:cNvSpPr/>
          <p:nvPr/>
        </p:nvSpPr>
        <p:spPr>
          <a:xfrm>
            <a:off x="6346905" y="3916032"/>
            <a:ext cx="466638" cy="249857"/>
          </a:xfrm>
          <a:prstGeom prst="rightArrow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AA4AFD64-2011-4FA3-AD63-76BB06870E0A}"/>
              </a:ext>
            </a:extLst>
          </p:cNvPr>
          <p:cNvSpPr/>
          <p:nvPr/>
        </p:nvSpPr>
        <p:spPr>
          <a:xfrm>
            <a:off x="7991014" y="3871189"/>
            <a:ext cx="466638" cy="249857"/>
          </a:xfrm>
          <a:prstGeom prst="rightArrow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2229700C-8F72-472F-A5A7-ABBC2AE23080}"/>
              </a:ext>
            </a:extLst>
          </p:cNvPr>
          <p:cNvSpPr/>
          <p:nvPr/>
        </p:nvSpPr>
        <p:spPr>
          <a:xfrm>
            <a:off x="6417553" y="2480709"/>
            <a:ext cx="3053746" cy="3076030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1624830-B6E3-4AB2-B04B-8B5E4FF23934}"/>
              </a:ext>
            </a:extLst>
          </p:cNvPr>
          <p:cNvSpPr txBox="1"/>
          <p:nvPr/>
        </p:nvSpPr>
        <p:spPr>
          <a:xfrm>
            <a:off x="6542010" y="1735780"/>
            <a:ext cx="40110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1. Mise en place d’une base de données</a:t>
            </a:r>
          </a:p>
          <a:p>
            <a:r>
              <a:rPr lang="fr-FR" dirty="0"/>
              <a:t>2. Implémentation de visualisations</a:t>
            </a:r>
          </a:p>
        </p:txBody>
      </p:sp>
    </p:spTree>
    <p:extLst>
      <p:ext uri="{BB962C8B-B14F-4D97-AF65-F5344CB8AC3E}">
        <p14:creationId xmlns:p14="http://schemas.microsoft.com/office/powerpoint/2010/main" val="989970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pied de page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Inès Burri, Anaïs Chambat, Célian Ringwald</a:t>
            </a:r>
            <a:endParaRPr lang="en-US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5090440-FD9C-0A4D-BE06-41AF15986B2F}"/>
              </a:ext>
            </a:extLst>
          </p:cNvPr>
          <p:cNvSpPr txBox="1">
            <a:spLocks/>
          </p:cNvSpPr>
          <p:nvPr/>
        </p:nvSpPr>
        <p:spPr>
          <a:xfrm>
            <a:off x="484878" y="311372"/>
            <a:ext cx="10119212" cy="652210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Vers l’identification de nouveaux auteurs</a:t>
            </a:r>
          </a:p>
        </p:txBody>
      </p:sp>
      <p:pic>
        <p:nvPicPr>
          <p:cNvPr id="5" name="Picture 9">
            <a:extLst>
              <a:ext uri="{FF2B5EF4-FFF2-40B4-BE49-F238E27FC236}">
                <a16:creationId xmlns:a16="http://schemas.microsoft.com/office/drawing/2014/main" id="{2BCB3A67-8025-4C0B-AC14-6752147E2B7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78" t="16639" r="-2" b="27532"/>
          <a:stretch/>
        </p:blipFill>
        <p:spPr>
          <a:xfrm>
            <a:off x="10982131" y="-9"/>
            <a:ext cx="1209868" cy="6858009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1070810" y="1052676"/>
            <a:ext cx="76641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Analyse textuelle des notices biographiques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Analyses en réseaux</a:t>
            </a:r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 rotWithShape="1">
          <a:blip r:embed="rId3"/>
          <a:srcRect l="1043" t="247"/>
          <a:stretch/>
        </p:blipFill>
        <p:spPr>
          <a:xfrm>
            <a:off x="515737" y="2037373"/>
            <a:ext cx="4372614" cy="3976075"/>
          </a:xfrm>
          <a:prstGeom prst="rect">
            <a:avLst/>
          </a:prstGeom>
        </p:spPr>
      </p:pic>
      <p:sp>
        <p:nvSpPr>
          <p:cNvPr id="10" name="ZoneTexte 9"/>
          <p:cNvSpPr txBox="1"/>
          <p:nvPr/>
        </p:nvSpPr>
        <p:spPr>
          <a:xfrm>
            <a:off x="4902868" y="5265974"/>
            <a:ext cx="53667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Ici, liens entre les entités auteurs et les personnes qui rédigent leurs notices biographiques </a:t>
            </a:r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2861" y="2738902"/>
            <a:ext cx="5810250" cy="2305050"/>
          </a:xfrm>
          <a:prstGeom prst="rect">
            <a:avLst/>
          </a:prstGeom>
        </p:spPr>
      </p:pic>
      <p:sp>
        <p:nvSpPr>
          <p:cNvPr id="12" name="ZoneTexte 11"/>
          <p:cNvSpPr txBox="1"/>
          <p:nvPr/>
        </p:nvSpPr>
        <p:spPr>
          <a:xfrm>
            <a:off x="4961325" y="1893521"/>
            <a:ext cx="55115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Des liens de collaborations identifiés au sein des notices biographiques et des répertoires d’autorités </a:t>
            </a:r>
          </a:p>
        </p:txBody>
      </p:sp>
    </p:spTree>
    <p:extLst>
      <p:ext uri="{BB962C8B-B14F-4D97-AF65-F5344CB8AC3E}">
        <p14:creationId xmlns:p14="http://schemas.microsoft.com/office/powerpoint/2010/main" val="107656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E4D3DA09-C8C6-4372-A065-F7F8667C96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26797" y="529549"/>
            <a:ext cx="3790065" cy="1962442"/>
          </a:xfrm>
          <a:noFill/>
        </p:spPr>
        <p:txBody>
          <a:bodyPr>
            <a:noAutofit/>
          </a:bodyPr>
          <a:lstStyle/>
          <a:p>
            <a:pPr algn="l"/>
            <a:r>
              <a:rPr lang="fr-FR" sz="3600" dirty="0"/>
              <a:t>Conclusions</a:t>
            </a:r>
            <a:br>
              <a:rPr lang="fr-FR" sz="3600" dirty="0"/>
            </a:br>
            <a:endParaRPr lang="fr-FR" sz="36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4423BC0-9772-48AE-82C6-C75EACADE51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9702"/>
          <a:stretch/>
        </p:blipFill>
        <p:spPr>
          <a:xfrm>
            <a:off x="154074" y="0"/>
            <a:ext cx="7537704" cy="6857990"/>
          </a:xfrm>
          <a:prstGeom prst="rect">
            <a:avLst/>
          </a:prstGeom>
        </p:spPr>
      </p:pic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>
          <a:xfrm>
            <a:off x="5043984" y="6356350"/>
            <a:ext cx="5738693" cy="365125"/>
          </a:xfrm>
          <a:noFill/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fr-FR">
                <a:solidFill>
                  <a:srgbClr val="FFFFFF"/>
                </a:solidFill>
              </a:rPr>
              <a:t>Inès Burri, Anaïs Chambat, Célian Ringwald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25FC2D-3CC0-417E-B896-C51054FAF9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26476" y="6356350"/>
            <a:ext cx="625443" cy="365125"/>
          </a:xfrm>
          <a:noFill/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FAB73BC-B049-4115-A692-8D63A059BFB8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51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1D008DC-E7F8-4E13-A798-22ACFC14D98D}"/>
              </a:ext>
            </a:extLst>
          </p:cNvPr>
          <p:cNvSpPr/>
          <p:nvPr/>
        </p:nvSpPr>
        <p:spPr>
          <a:xfrm>
            <a:off x="7671718" y="2405467"/>
            <a:ext cx="4500222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Un travail généralisable, du local au global.</a:t>
            </a:r>
          </a:p>
          <a:p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Modèle flexible, possibilité d’ajouter de nouvelles sources d’informations : données sociales, données ISNI, etc.</a:t>
            </a:r>
          </a:p>
          <a:p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Des identifications de nouveaux auteurs grâce au processus d’enrichissement.</a:t>
            </a:r>
          </a:p>
          <a:p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Il s’agit ici d’une première étape d’un projet qui a encore tout à définir.</a:t>
            </a:r>
          </a:p>
        </p:txBody>
      </p:sp>
    </p:spTree>
    <p:extLst>
      <p:ext uri="{BB962C8B-B14F-4D97-AF65-F5344CB8AC3E}">
        <p14:creationId xmlns:p14="http://schemas.microsoft.com/office/powerpoint/2010/main" val="1116422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241695"/>
            <a:ext cx="10515600" cy="917765"/>
          </a:xfrm>
        </p:spPr>
        <p:txBody>
          <a:bodyPr/>
          <a:lstStyle/>
          <a:p>
            <a:r>
              <a:rPr lang="fr-FR" dirty="0"/>
              <a:t>Bibliographie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15132" y="1046984"/>
            <a:ext cx="10638055" cy="4971984"/>
          </a:xfrm>
        </p:spPr>
        <p:txBody>
          <a:bodyPr>
            <a:normAutofit/>
          </a:bodyPr>
          <a:lstStyle/>
          <a:p>
            <a:pPr marL="800100" indent="-571500" algn="just">
              <a:lnSpc>
                <a:spcPct val="120000"/>
              </a:lnSpc>
              <a:spcBef>
                <a:spcPts val="1200"/>
              </a:spcBef>
            </a:pPr>
            <a:r>
              <a:rPr lang="fr-FR" sz="900" cap="small" dirty="0">
                <a:latin typeface="Times New Roman" panose="02020603050405020304" pitchFamily="18" charset="0"/>
                <a:ea typeface="Calibri" panose="020F0502020204030204" pitchFamily="34" charset="0"/>
              </a:rPr>
              <a:t>Ben </a:t>
            </a:r>
            <a:r>
              <a:rPr lang="fr-FR" sz="900" cap="small" dirty="0" err="1">
                <a:latin typeface="Times New Roman" panose="02020603050405020304" pitchFamily="18" charset="0"/>
                <a:ea typeface="Calibri" panose="020F0502020204030204" pitchFamily="34" charset="0"/>
              </a:rPr>
              <a:t>Hazez</a:t>
            </a:r>
            <a:r>
              <a:rPr lang="fr-FR" sz="900" cap="small" dirty="0">
                <a:latin typeface="Times New Roman" panose="02020603050405020304" pitchFamily="18" charset="0"/>
                <a:ea typeface="Calibri" panose="020F0502020204030204" pitchFamily="34" charset="0"/>
              </a:rPr>
              <a:t> Slim, </a:t>
            </a:r>
            <a:r>
              <a:rPr lang="fr-FR" sz="900" cap="small" dirty="0" err="1">
                <a:latin typeface="Times New Roman" panose="02020603050405020304" pitchFamily="18" charset="0"/>
                <a:ea typeface="Calibri" panose="020F0502020204030204" pitchFamily="34" charset="0"/>
              </a:rPr>
              <a:t>Decles</a:t>
            </a:r>
            <a:r>
              <a:rPr lang="fr-FR" sz="900" cap="small" dirty="0">
                <a:latin typeface="Times New Roman" panose="02020603050405020304" pitchFamily="18" charset="0"/>
                <a:ea typeface="Calibri" panose="020F0502020204030204" pitchFamily="34" charset="0"/>
              </a:rPr>
              <a:t> Jean Pierre, </a:t>
            </a:r>
            <a:r>
              <a:rPr lang="fr-FR" sz="900" cap="small" dirty="0" err="1">
                <a:latin typeface="Times New Roman" panose="02020603050405020304" pitchFamily="18" charset="0"/>
                <a:ea typeface="Calibri" panose="020F0502020204030204" pitchFamily="34" charset="0"/>
              </a:rPr>
              <a:t>Minel</a:t>
            </a:r>
            <a:r>
              <a:rPr lang="fr-FR" sz="900" cap="small" dirty="0">
                <a:latin typeface="Times New Roman" panose="02020603050405020304" pitchFamily="18" charset="0"/>
                <a:ea typeface="Calibri" panose="020F0502020204030204" pitchFamily="34" charset="0"/>
              </a:rPr>
              <a:t> Jean-Luc</a:t>
            </a:r>
            <a:r>
              <a:rPr lang="fr-FR" sz="900" dirty="0">
                <a:latin typeface="Times New Roman" panose="02020603050405020304" pitchFamily="18" charset="0"/>
                <a:ea typeface="Calibri" panose="020F0502020204030204" pitchFamily="34" charset="0"/>
              </a:rPr>
              <a:t>, «  Modèle d'exploration contextuelle pour l'analyse sémantique des textes», </a:t>
            </a:r>
            <a:r>
              <a:rPr lang="fr-FR" sz="900" i="1" dirty="0">
                <a:latin typeface="Times New Roman" panose="02020603050405020304" pitchFamily="18" charset="0"/>
                <a:ea typeface="Calibri" panose="020F0502020204030204" pitchFamily="34" charset="0"/>
              </a:rPr>
              <a:t>HAL</a:t>
            </a:r>
            <a:r>
              <a:rPr lang="fr-FR" sz="900" dirty="0">
                <a:latin typeface="Times New Roman" panose="02020603050405020304" pitchFamily="18" charset="0"/>
                <a:ea typeface="Calibri" panose="020F0502020204030204" pitchFamily="34" charset="0"/>
              </a:rPr>
              <a:t>,  2006</a:t>
            </a:r>
          </a:p>
          <a:p>
            <a:pPr marL="800100" indent="-571500" algn="just">
              <a:lnSpc>
                <a:spcPct val="120000"/>
              </a:lnSpc>
              <a:spcBef>
                <a:spcPts val="1200"/>
              </a:spcBef>
            </a:pPr>
            <a:r>
              <a:rPr lang="fr-FR" sz="900" cap="small" dirty="0">
                <a:latin typeface="Times New Roman" panose="02020603050405020304" pitchFamily="18" charset="0"/>
                <a:ea typeface="Calibri" panose="020F0502020204030204" pitchFamily="34" charset="0"/>
              </a:rPr>
              <a:t>Barthes Roland</a:t>
            </a:r>
            <a:r>
              <a:rPr lang="fr-FR" sz="900" dirty="0">
                <a:latin typeface="Times New Roman" panose="02020603050405020304" pitchFamily="18" charset="0"/>
                <a:ea typeface="Calibri" panose="020F0502020204030204" pitchFamily="34" charset="0"/>
              </a:rPr>
              <a:t>, «</a:t>
            </a:r>
            <a:r>
              <a:rPr lang="en-US" sz="900" dirty="0"/>
              <a:t>The death and return of the author</a:t>
            </a:r>
            <a:r>
              <a:rPr lang="fr-FR" sz="900" dirty="0">
                <a:latin typeface="Times New Roman" panose="02020603050405020304" pitchFamily="18" charset="0"/>
                <a:ea typeface="Calibri" panose="020F0502020204030204" pitchFamily="34" charset="0"/>
              </a:rPr>
              <a:t> », </a:t>
            </a:r>
            <a:r>
              <a:rPr lang="en-US" sz="900" dirty="0"/>
              <a:t>Edinburgh : Edinburgh university press ,</a:t>
            </a:r>
            <a:r>
              <a:rPr lang="fr-FR" sz="900" dirty="0">
                <a:latin typeface="Times New Roman" panose="02020603050405020304" pitchFamily="18" charset="0"/>
                <a:ea typeface="Calibri" panose="020F0502020204030204" pitchFamily="34" charset="0"/>
              </a:rPr>
              <a:t> 1998 </a:t>
            </a:r>
          </a:p>
          <a:p>
            <a:pPr marL="800100" indent="-571500" algn="just">
              <a:lnSpc>
                <a:spcPct val="120000"/>
              </a:lnSpc>
              <a:spcBef>
                <a:spcPts val="1200"/>
              </a:spcBef>
            </a:pPr>
            <a:r>
              <a:rPr lang="fr-FR" sz="900" cap="small" dirty="0">
                <a:latin typeface="Times New Roman" panose="02020603050405020304" pitchFamily="18" charset="0"/>
                <a:ea typeface="Calibri" panose="020F0502020204030204" pitchFamily="34" charset="0"/>
              </a:rPr>
              <a:t>Bélisle Claire</a:t>
            </a:r>
            <a:r>
              <a:rPr lang="fr-FR" sz="900" dirty="0">
                <a:latin typeface="Times New Roman" panose="02020603050405020304" pitchFamily="18" charset="0"/>
                <a:ea typeface="Calibri" panose="020F0502020204030204" pitchFamily="34" charset="0"/>
              </a:rPr>
              <a:t>, « Du papier à l’écran : lire se transforme », Lire dans un monde numérique, Villeurbanne, 2011, pp. 112-162.</a:t>
            </a:r>
          </a:p>
          <a:p>
            <a:pPr marL="800100" indent="-571500" algn="just">
              <a:lnSpc>
                <a:spcPct val="120000"/>
              </a:lnSpc>
              <a:spcBef>
                <a:spcPts val="1200"/>
              </a:spcBef>
            </a:pPr>
            <a:r>
              <a:rPr lang="fr-FR" sz="900" cap="small" dirty="0">
                <a:latin typeface="Times New Roman" panose="02020603050405020304" pitchFamily="18" charset="0"/>
                <a:ea typeface="Calibri" panose="020F0502020204030204" pitchFamily="34" charset="0"/>
              </a:rPr>
              <a:t>Bonnet Gilles</a:t>
            </a:r>
            <a:r>
              <a:rPr lang="fr-FR" sz="900" dirty="0">
                <a:latin typeface="Times New Roman" panose="02020603050405020304" pitchFamily="18" charset="0"/>
                <a:ea typeface="Calibri" panose="020F0502020204030204" pitchFamily="34" charset="0"/>
              </a:rPr>
              <a:t>, « L’</a:t>
            </a:r>
            <a:r>
              <a:rPr lang="fr-FR" sz="9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hypéritexte</a:t>
            </a:r>
            <a:r>
              <a:rPr lang="fr-FR" sz="900" dirty="0">
                <a:latin typeface="Times New Roman" panose="02020603050405020304" pitchFamily="18" charset="0"/>
                <a:ea typeface="Calibri" panose="020F0502020204030204" pitchFamily="34" charset="0"/>
              </a:rPr>
              <a:t>. Poétique de la relecture dans l’œuvre numérique de François Bon », in Poétique, n° 175, Paris, 2014, pp. 21-34.</a:t>
            </a:r>
          </a:p>
          <a:p>
            <a:pPr marL="800100" indent="-571500" algn="just">
              <a:lnSpc>
                <a:spcPct val="120000"/>
              </a:lnSpc>
              <a:spcBef>
                <a:spcPts val="1200"/>
              </a:spcBef>
            </a:pPr>
            <a:r>
              <a:rPr lang="fr-FR" sz="900" i="1" dirty="0">
                <a:latin typeface="Times New Roman" panose="02020603050405020304" pitchFamily="18" charset="0"/>
                <a:ea typeface="Calibri" panose="020F0502020204030204" pitchFamily="34" charset="0"/>
              </a:rPr>
              <a:t>Id</a:t>
            </a:r>
            <a:r>
              <a:rPr lang="fr-FR" sz="900" dirty="0">
                <a:latin typeface="Times New Roman" panose="02020603050405020304" pitchFamily="18" charset="0"/>
                <a:ea typeface="Calibri" panose="020F0502020204030204" pitchFamily="34" charset="0"/>
              </a:rPr>
              <a:t>., « L’</a:t>
            </a:r>
            <a:r>
              <a:rPr lang="fr-FR" sz="9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autoblographie</a:t>
            </a:r>
            <a:r>
              <a:rPr lang="fr-FR" sz="900" dirty="0">
                <a:latin typeface="Times New Roman" panose="02020603050405020304" pitchFamily="18" charset="0"/>
                <a:ea typeface="Calibri" panose="020F0502020204030204" pitchFamily="34" charset="0"/>
              </a:rPr>
              <a:t>. Écritures numériques de soi », in Poétique, n° 177, Paris, 2015, pp. 131-143.</a:t>
            </a:r>
          </a:p>
          <a:p>
            <a:pPr marL="800100" indent="-571500" algn="just">
              <a:lnSpc>
                <a:spcPct val="120000"/>
              </a:lnSpc>
              <a:spcBef>
                <a:spcPts val="1200"/>
              </a:spcBef>
            </a:pPr>
            <a:r>
              <a:rPr lang="fr-FR" sz="900" cap="small" dirty="0">
                <a:latin typeface="Times New Roman" panose="02020603050405020304" pitchFamily="18" charset="0"/>
                <a:ea typeface="Calibri" panose="020F0502020204030204" pitchFamily="34" charset="0"/>
              </a:rPr>
              <a:t>Bureau Bruno</a:t>
            </a:r>
            <a:r>
              <a:rPr lang="fr-FR" sz="900" dirty="0">
                <a:latin typeface="Times New Roman" panose="02020603050405020304" pitchFamily="18" charset="0"/>
                <a:ea typeface="Calibri" panose="020F0502020204030204" pitchFamily="34" charset="0"/>
              </a:rPr>
              <a:t>, « Méthodologies de construction de corpus », Université Lyon 3,  Cours Humanité Numériques, 2019 </a:t>
            </a:r>
          </a:p>
          <a:p>
            <a:pPr marL="800100" indent="-571500" algn="just">
              <a:lnSpc>
                <a:spcPct val="120000"/>
              </a:lnSpc>
              <a:spcBef>
                <a:spcPts val="1200"/>
              </a:spcBef>
            </a:pPr>
            <a:r>
              <a:rPr lang="fr-FR" sz="900" cap="small" dirty="0">
                <a:latin typeface="Times New Roman" panose="02020603050405020304" pitchFamily="18" charset="0"/>
                <a:ea typeface="Calibri" panose="020F0502020204030204" pitchFamily="34" charset="0"/>
              </a:rPr>
              <a:t>Compagnon Antoine</a:t>
            </a:r>
            <a:r>
              <a:rPr lang="fr-FR" sz="900" dirty="0">
                <a:latin typeface="Times New Roman" panose="02020603050405020304" pitchFamily="18" charset="0"/>
                <a:ea typeface="Calibri" panose="020F0502020204030204" pitchFamily="34" charset="0"/>
              </a:rPr>
              <a:t>, Qu'est-ce qu'un auteur ? (https://www.fabula.org/compagnon/auteur.php), Cours Université de Paris IV-Sorbonne</a:t>
            </a:r>
          </a:p>
          <a:p>
            <a:pPr marL="800100" indent="-571500" algn="just">
              <a:lnSpc>
                <a:spcPct val="120000"/>
              </a:lnSpc>
              <a:spcBef>
                <a:spcPts val="1200"/>
              </a:spcBef>
            </a:pPr>
            <a:r>
              <a:rPr lang="fr-FR" sz="900" cap="small" dirty="0">
                <a:latin typeface="Times New Roman" panose="02020603050405020304" pitchFamily="18" charset="0"/>
                <a:ea typeface="Calibri" panose="020F0502020204030204" pitchFamily="34" charset="0"/>
              </a:rPr>
              <a:t>Lejeune Philippe</a:t>
            </a:r>
            <a:r>
              <a:rPr lang="fr-FR" sz="900" dirty="0">
                <a:latin typeface="Times New Roman" panose="02020603050405020304" pitchFamily="18" charset="0"/>
                <a:ea typeface="Calibri" panose="020F0502020204030204" pitchFamily="34" charset="0"/>
              </a:rPr>
              <a:t>, Signes de vie. Le pacte autobiographique, 2, Paris, 2005.</a:t>
            </a:r>
          </a:p>
          <a:p>
            <a:pPr marL="800100" indent="-571500" algn="just">
              <a:lnSpc>
                <a:spcPct val="120000"/>
              </a:lnSpc>
              <a:spcBef>
                <a:spcPts val="1200"/>
              </a:spcBef>
            </a:pPr>
            <a:r>
              <a:rPr lang="fr-FR" sz="900" cap="small" dirty="0">
                <a:latin typeface="Times New Roman" panose="02020603050405020304" pitchFamily="18" charset="0"/>
                <a:ea typeface="Calibri" panose="020F0502020204030204" pitchFamily="34" charset="0"/>
              </a:rPr>
              <a:t>Lemercier Claire, </a:t>
            </a:r>
            <a:r>
              <a:rPr lang="fr-FR" sz="900" cap="small" dirty="0" err="1">
                <a:latin typeface="Times New Roman" panose="02020603050405020304" pitchFamily="18" charset="0"/>
                <a:ea typeface="Calibri" panose="020F0502020204030204" pitchFamily="34" charset="0"/>
              </a:rPr>
              <a:t>Zalc</a:t>
            </a:r>
            <a:r>
              <a:rPr lang="fr-FR" sz="900" cap="small" dirty="0">
                <a:latin typeface="Times New Roman" panose="02020603050405020304" pitchFamily="18" charset="0"/>
                <a:ea typeface="Calibri" panose="020F0502020204030204" pitchFamily="34" charset="0"/>
              </a:rPr>
              <a:t> Claire</a:t>
            </a:r>
            <a:r>
              <a:rPr lang="fr-FR" sz="900" dirty="0">
                <a:latin typeface="Times New Roman" panose="02020603050405020304" pitchFamily="18" charset="0"/>
                <a:ea typeface="Calibri" panose="020F0502020204030204" pitchFamily="34" charset="0"/>
              </a:rPr>
              <a:t>, Méthodes quantitatives pour l’historien, Paris : La Découverte, 2008.</a:t>
            </a:r>
          </a:p>
          <a:p>
            <a:pPr marL="800100" indent="-571500" algn="just">
              <a:lnSpc>
                <a:spcPct val="120000"/>
              </a:lnSpc>
              <a:spcBef>
                <a:spcPts val="1200"/>
              </a:spcBef>
            </a:pPr>
            <a:r>
              <a:rPr lang="fr-FR" sz="900" cap="small" dirty="0">
                <a:latin typeface="Times New Roman" panose="02020603050405020304" pitchFamily="18" charset="0"/>
                <a:ea typeface="Calibri" panose="020F0502020204030204" pitchFamily="34" charset="0"/>
              </a:rPr>
              <a:t>Pierre </a:t>
            </a:r>
            <a:r>
              <a:rPr lang="fr-FR" sz="900" cap="small" dirty="0" err="1">
                <a:latin typeface="Times New Roman" panose="02020603050405020304" pitchFamily="18" charset="0"/>
                <a:ea typeface="Calibri" panose="020F0502020204030204" pitchFamily="34" charset="0"/>
              </a:rPr>
              <a:t>Mercklé</a:t>
            </a:r>
            <a:r>
              <a:rPr lang="fr-FR" sz="900" dirty="0">
                <a:latin typeface="Times New Roman" panose="02020603050405020304" pitchFamily="18" charset="0"/>
                <a:ea typeface="Calibri" panose="020F0502020204030204" pitchFamily="34" charset="0"/>
              </a:rPr>
              <a:t>, Sociologie des réseaux sociaux, Paris : La Découverte, 2004, 2011, 2016.</a:t>
            </a:r>
          </a:p>
          <a:p>
            <a:pPr marL="800100" indent="-571500" algn="just">
              <a:lnSpc>
                <a:spcPct val="120000"/>
              </a:lnSpc>
              <a:spcBef>
                <a:spcPts val="1200"/>
              </a:spcBef>
            </a:pPr>
            <a:r>
              <a:rPr lang="fr-FR" sz="900" cap="small" dirty="0" err="1">
                <a:latin typeface="Times New Roman" panose="02020603050405020304" pitchFamily="18" charset="0"/>
                <a:ea typeface="Calibri" panose="020F0502020204030204" pitchFamily="34" charset="0"/>
              </a:rPr>
              <a:t>Monat</a:t>
            </a:r>
            <a:r>
              <a:rPr lang="fr-FR" sz="900" cap="small" dirty="0">
                <a:latin typeface="Times New Roman" panose="02020603050405020304" pitchFamily="18" charset="0"/>
                <a:ea typeface="Calibri" panose="020F0502020204030204" pitchFamily="34" charset="0"/>
              </a:rPr>
              <a:t> Jean-Baptiste</a:t>
            </a:r>
            <a:r>
              <a:rPr lang="fr-FR" sz="900" dirty="0">
                <a:latin typeface="Times New Roman" panose="02020603050405020304" pitchFamily="18" charset="0"/>
                <a:ea typeface="Calibri" panose="020F0502020204030204" pitchFamily="34" charset="0"/>
              </a:rPr>
              <a:t>, A la recherche du Web littéraire, mémoire de master 2 Humanités Numériques soutenu à l’Université Lumière Lyon 2 sous la direction de Jérôme Darmont et de Gilles Bonnet, 2019, 93 p.</a:t>
            </a:r>
          </a:p>
          <a:p>
            <a:pPr marL="800100" indent="-571500" algn="just">
              <a:lnSpc>
                <a:spcPct val="120000"/>
              </a:lnSpc>
              <a:spcBef>
                <a:spcPts val="1200"/>
              </a:spcBef>
            </a:pPr>
            <a:r>
              <a:rPr lang="fr-FR" sz="900" cap="small" dirty="0">
                <a:latin typeface="Times New Roman" panose="02020603050405020304" pitchFamily="18" charset="0"/>
                <a:ea typeface="Calibri" panose="020F0502020204030204" pitchFamily="34" charset="0"/>
              </a:rPr>
              <a:t>Rastier François, </a:t>
            </a:r>
            <a:r>
              <a:rPr lang="fr-FR" sz="900" dirty="0">
                <a:latin typeface="Times New Roman" panose="02020603050405020304" pitchFamily="18" charset="0"/>
                <a:ea typeface="Calibri" panose="020F0502020204030204" pitchFamily="34" charset="0"/>
              </a:rPr>
              <a:t>« Sémantique du Web vs. </a:t>
            </a:r>
            <a:r>
              <a:rPr lang="fr-FR" sz="9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Semantic</a:t>
            </a:r>
            <a:r>
              <a:rPr lang="fr-FR" sz="900" dirty="0">
                <a:latin typeface="Times New Roman" panose="02020603050405020304" pitchFamily="18" charset="0"/>
                <a:ea typeface="Calibri" panose="020F0502020204030204" pitchFamily="34" charset="0"/>
              </a:rPr>
              <a:t> Web. Le problème de la pertinence », in Syntaxe et sémantique, n° 9, Caen, 2008, pp. 15-36. </a:t>
            </a:r>
          </a:p>
          <a:p>
            <a:pPr marL="800100" indent="-571500" algn="just">
              <a:lnSpc>
                <a:spcPct val="120000"/>
              </a:lnSpc>
              <a:spcBef>
                <a:spcPts val="1200"/>
              </a:spcBef>
            </a:pPr>
            <a:r>
              <a:rPr lang="fr-FR" sz="900" cap="small" dirty="0">
                <a:latin typeface="Times New Roman" panose="02020603050405020304" pitchFamily="18" charset="0"/>
                <a:ea typeface="Calibri" panose="020F0502020204030204" pitchFamily="34" charset="0"/>
              </a:rPr>
              <a:t>Thomas Sue </a:t>
            </a:r>
            <a:r>
              <a:rPr lang="fr-FR" sz="900" i="1" dirty="0">
                <a:latin typeface="Times New Roman" panose="02020603050405020304" pitchFamily="18" charset="0"/>
                <a:ea typeface="Calibri" panose="020F0502020204030204" pitchFamily="34" charset="0"/>
              </a:rPr>
              <a:t>et al</a:t>
            </a:r>
            <a:r>
              <a:rPr lang="fr-FR" sz="900" cap="small" dirty="0">
                <a:latin typeface="Times New Roman" panose="02020603050405020304" pitchFamily="18" charset="0"/>
                <a:ea typeface="Calibri" panose="020F0502020204030204" pitchFamily="34" charset="0"/>
              </a:rPr>
              <a:t>., </a:t>
            </a:r>
            <a:r>
              <a:rPr lang="fr-FR" sz="900" dirty="0">
                <a:latin typeface="Times New Roman" panose="02020603050405020304" pitchFamily="18" charset="0"/>
                <a:ea typeface="Calibri" panose="020F0502020204030204" pitchFamily="34" charset="0"/>
              </a:rPr>
              <a:t>« </a:t>
            </a:r>
            <a:r>
              <a:rPr lang="fr-FR" sz="9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Transliteracy</a:t>
            </a:r>
            <a:r>
              <a:rPr lang="fr-FR" sz="900" dirty="0">
                <a:latin typeface="Times New Roman" panose="02020603050405020304" pitchFamily="18" charset="0"/>
                <a:ea typeface="Calibri" panose="020F0502020204030204" pitchFamily="34" charset="0"/>
              </a:rPr>
              <a:t> : </a:t>
            </a:r>
            <a:r>
              <a:rPr lang="fr-FR" sz="9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Crossing</a:t>
            </a:r>
            <a:r>
              <a:rPr lang="fr-FR" sz="9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fr-FR" sz="9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Divides</a:t>
            </a:r>
            <a:r>
              <a:rPr lang="fr-FR" sz="900" dirty="0">
                <a:latin typeface="Times New Roman" panose="02020603050405020304" pitchFamily="18" charset="0"/>
                <a:ea typeface="Calibri" panose="020F0502020204030204" pitchFamily="34" charset="0"/>
              </a:rPr>
              <a:t> », First Monday, vol. 12, n° 12, </a:t>
            </a:r>
            <a:r>
              <a:rPr lang="fr-FR" sz="9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décembre</a:t>
            </a:r>
            <a:r>
              <a:rPr lang="fr-FR" sz="900" dirty="0">
                <a:latin typeface="Times New Roman" panose="02020603050405020304" pitchFamily="18" charset="0"/>
                <a:ea typeface="Calibri" panose="020F0502020204030204" pitchFamily="34" charset="0"/>
              </a:rPr>
              <a:t> 2007, traduction de </a:t>
            </a:r>
            <a:r>
              <a:rPr lang="fr-FR" sz="9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Guite</a:t>
            </a:r>
            <a:r>
              <a:rPr lang="fr-FR" sz="900" dirty="0">
                <a:latin typeface="Times New Roman" panose="02020603050405020304" pitchFamily="18" charset="0"/>
                <a:ea typeface="Calibri" panose="020F0502020204030204" pitchFamily="34" charset="0"/>
              </a:rPr>
              <a:t>́ François (http://www.francoisguite.com/2007/12/la-translitteratie/). </a:t>
            </a:r>
          </a:p>
          <a:p>
            <a:pPr marL="800100" indent="-571500" algn="just">
              <a:lnSpc>
                <a:spcPct val="120000"/>
              </a:lnSpc>
              <a:spcBef>
                <a:spcPts val="1200"/>
              </a:spcBef>
            </a:pPr>
            <a:endParaRPr lang="fr-FR" sz="900" dirty="0"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BAD1BB-010F-4856-A66F-1811E37C3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Inès Burri, Anaïs Chambat, Célian Ringwald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D7E3E4-E6CB-47FA-8BBC-D2D3DF35E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52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94319D0-EBA4-41A6-95D0-6699F35C2793}"/>
              </a:ext>
            </a:extLst>
          </p:cNvPr>
          <p:cNvSpPr/>
          <p:nvPr/>
        </p:nvSpPr>
        <p:spPr>
          <a:xfrm>
            <a:off x="611275" y="5875628"/>
            <a:ext cx="6096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sz="1100" u="sng" dirty="0"/>
              <a:t>Crédit image</a:t>
            </a:r>
            <a:r>
              <a:rPr lang="fr-FR" sz="1100" dirty="0"/>
              <a:t> : </a:t>
            </a:r>
            <a:r>
              <a:rPr lang="en-US" sz="1100" dirty="0"/>
              <a:t>« </a:t>
            </a:r>
            <a:r>
              <a:rPr lang="en-US" sz="1100" dirty="0" err="1"/>
              <a:t>Méandres</a:t>
            </a:r>
            <a:r>
              <a:rPr lang="en-US" sz="1100" dirty="0"/>
              <a:t> » Fabrice </a:t>
            </a:r>
            <a:r>
              <a:rPr lang="en-US" sz="1100" dirty="0" err="1"/>
              <a:t>Clapiès</a:t>
            </a:r>
            <a:r>
              <a:rPr lang="en-US" sz="1100" dirty="0"/>
              <a:t> 1997 </a:t>
            </a:r>
            <a:r>
              <a:rPr lang="fr-FR" sz="1100" u="sng" dirty="0"/>
              <a:t>https://geo-graphique.tumblr.com</a:t>
            </a:r>
          </a:p>
        </p:txBody>
      </p:sp>
    </p:spTree>
    <p:extLst>
      <p:ext uri="{BB962C8B-B14F-4D97-AF65-F5344CB8AC3E}">
        <p14:creationId xmlns:p14="http://schemas.microsoft.com/office/powerpoint/2010/main" val="2265393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E4D3DA09-C8C6-4372-A065-F7F8667C96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15608" y="1448057"/>
            <a:ext cx="5681542" cy="3194281"/>
          </a:xfrm>
        </p:spPr>
        <p:txBody>
          <a:bodyPr anchor="b">
            <a:normAutofit/>
          </a:bodyPr>
          <a:lstStyle/>
          <a:p>
            <a:pPr algn="l"/>
            <a:r>
              <a:rPr lang="fr-FR" dirty="0"/>
              <a:t>Merci de votre attention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4423BC0-9772-48AE-82C6-C75EACADE51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24" r="2072"/>
          <a:stretch/>
        </p:blipFill>
        <p:spPr>
          <a:xfrm>
            <a:off x="20" y="10"/>
            <a:ext cx="6024134" cy="685799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14EAA25-61AF-4419-8973-FDA14CF10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Inès Burri, Anaïs Chambat, Célian Ringwald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FEC31A-56B1-4769-97F9-85BF3CE96C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53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743A197-B33D-4BDA-B4DA-AD1B8C5E5B06}"/>
              </a:ext>
            </a:extLst>
          </p:cNvPr>
          <p:cNvSpPr/>
          <p:nvPr/>
        </p:nvSpPr>
        <p:spPr>
          <a:xfrm>
            <a:off x="6104981" y="5433020"/>
            <a:ext cx="450022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>
                <a:hlinkClick r:id="rId3"/>
              </a:rPr>
              <a:t>ines.burri@univ-lyon3.fr</a:t>
            </a:r>
            <a:r>
              <a:rPr lang="fr-FR" dirty="0"/>
              <a:t> </a:t>
            </a:r>
          </a:p>
          <a:p>
            <a:r>
              <a:rPr lang="fr-FR" dirty="0">
                <a:hlinkClick r:id="rId4"/>
              </a:rPr>
              <a:t>anais.chambat@ens-lyon.fr</a:t>
            </a:r>
            <a:endParaRPr lang="fr-FR" dirty="0"/>
          </a:p>
          <a:p>
            <a:r>
              <a:rPr lang="fr-FR" dirty="0">
                <a:hlinkClick r:id="rId5"/>
              </a:rPr>
              <a:t>celian.ringwald1@univ-lyon2.fr</a:t>
            </a:r>
            <a:r>
              <a:rPr lang="fr-F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57987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>
            <a:extLst>
              <a:ext uri="{FF2B5EF4-FFF2-40B4-BE49-F238E27FC236}">
                <a16:creationId xmlns:a16="http://schemas.microsoft.com/office/drawing/2014/main" id="{5EDB2511-C4B2-4BD3-855A-8CA9F05DE9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99" y="762592"/>
            <a:ext cx="4346110" cy="434611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94935"/>
          </a:xfrm>
        </p:spPr>
        <p:txBody>
          <a:bodyPr>
            <a:normAutofit fontScale="90000"/>
          </a:bodyPr>
          <a:lstStyle/>
          <a:p>
            <a:r>
              <a:rPr lang="fr-FR" dirty="0"/>
              <a:t>Cartographier le web littéraire francophone </a:t>
            </a:r>
            <a:br>
              <a:rPr lang="fr-FR" dirty="0"/>
            </a:br>
            <a:r>
              <a:rPr lang="fr-FR" dirty="0"/>
              <a:t>et le visualiser…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6EEC9E-E15E-4E62-AD8C-C3BC0A29FA4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78" t="16639" r="-2" b="27532"/>
          <a:stretch/>
        </p:blipFill>
        <p:spPr>
          <a:xfrm>
            <a:off x="10982131" y="-9"/>
            <a:ext cx="1209868" cy="6858009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37D3BE-4BEA-40DA-903D-EF30B8F50B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Inès Burri, Anaïs Chambat, Célian Ringwald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DFF1D8-003F-4E2E-A5BE-6B5B40E71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6</a:t>
            </a:fld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0537B0E-4C11-406A-ABFB-63BAC13F87C7}"/>
              </a:ext>
            </a:extLst>
          </p:cNvPr>
          <p:cNvSpPr txBox="1"/>
          <p:nvPr/>
        </p:nvSpPr>
        <p:spPr>
          <a:xfrm>
            <a:off x="5934082" y="1221570"/>
            <a:ext cx="5048049" cy="369332"/>
          </a:xfrm>
          <a:prstGeom prst="rect">
            <a:avLst/>
          </a:prstGeom>
          <a:solidFill>
            <a:srgbClr val="C00000"/>
          </a:solidFill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Contenus, producteurs et autres en milieu internet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008A90D8-AE5A-4BE6-BC9D-1CE3E6759E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8885" y="4734119"/>
            <a:ext cx="6199392" cy="1485706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91C4EEC3-985F-4A6B-BD35-2D1A05CB8B11}"/>
              </a:ext>
            </a:extLst>
          </p:cNvPr>
          <p:cNvSpPr txBox="1"/>
          <p:nvPr/>
        </p:nvSpPr>
        <p:spPr>
          <a:xfrm>
            <a:off x="5762609" y="4017957"/>
            <a:ext cx="4045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Parcours d’acteurs physico-numérique ?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D7DD7405-1B9C-41DD-A8E2-439882C49B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78049" y="2209853"/>
            <a:ext cx="3313832" cy="1671579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CD7858E0-53EA-4BDF-A98C-AC4D95CE2C75}"/>
              </a:ext>
            </a:extLst>
          </p:cNvPr>
          <p:cNvSpPr txBox="1"/>
          <p:nvPr/>
        </p:nvSpPr>
        <p:spPr>
          <a:xfrm>
            <a:off x="6630291" y="1703996"/>
            <a:ext cx="3118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Lecture distante de contenus ?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3D7CC6E-28CE-47D9-A3A6-02EDC04A9398}"/>
              </a:ext>
            </a:extLst>
          </p:cNvPr>
          <p:cNvSpPr txBox="1"/>
          <p:nvPr/>
        </p:nvSpPr>
        <p:spPr>
          <a:xfrm>
            <a:off x="370544" y="1888662"/>
            <a:ext cx="2257349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Des réseaux ?</a:t>
            </a:r>
          </a:p>
          <a:p>
            <a:r>
              <a:rPr lang="fr-FR" sz="2800" dirty="0"/>
              <a:t>-d’auteurs</a:t>
            </a:r>
          </a:p>
          <a:p>
            <a:r>
              <a:rPr lang="fr-FR" sz="2800" dirty="0"/>
              <a:t>-de contenus</a:t>
            </a:r>
          </a:p>
          <a:p>
            <a:endParaRPr lang="fr-FR" sz="2800" dirty="0"/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D32A815E-B8C8-4DFC-81C7-61C9E84EC12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636" y="4539616"/>
            <a:ext cx="2681484" cy="1815882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A9633EBB-245A-4EC1-B4AD-1C520F5B99FC}"/>
              </a:ext>
            </a:extLst>
          </p:cNvPr>
          <p:cNvSpPr/>
          <p:nvPr/>
        </p:nvSpPr>
        <p:spPr>
          <a:xfrm>
            <a:off x="620962" y="4127527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dirty="0"/>
              <a:t>Des cartes ?</a:t>
            </a:r>
          </a:p>
        </p:txBody>
      </p:sp>
    </p:spTree>
    <p:extLst>
      <p:ext uri="{BB962C8B-B14F-4D97-AF65-F5344CB8AC3E}">
        <p14:creationId xmlns:p14="http://schemas.microsoft.com/office/powerpoint/2010/main" val="3555472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E4D3DA09-C8C6-4372-A065-F7F8667C96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83045" y="448179"/>
            <a:ext cx="6501561" cy="4840776"/>
          </a:xfrm>
        </p:spPr>
        <p:txBody>
          <a:bodyPr anchor="b">
            <a:normAutofit/>
          </a:bodyPr>
          <a:lstStyle/>
          <a:p>
            <a:pPr algn="l"/>
            <a:r>
              <a:rPr lang="fr-FR" dirty="0"/>
              <a:t>II. Cheminements</a:t>
            </a:r>
            <a:br>
              <a:rPr lang="fr-FR" dirty="0"/>
            </a:br>
            <a:endParaRPr lang="fr-FR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4423BC0-9772-48AE-82C6-C75EACADE51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24" r="2072"/>
          <a:stretch/>
        </p:blipFill>
        <p:spPr>
          <a:xfrm>
            <a:off x="20" y="10"/>
            <a:ext cx="6024134" cy="685799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929EF40-9A06-45E2-A356-8C1BE5C3A2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Inès Burri, Anaïs Chambat, Célian Ringwald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795FA2-81CB-46E1-BE36-E3F676C99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6791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94935"/>
          </a:xfrm>
        </p:spPr>
        <p:txBody>
          <a:bodyPr/>
          <a:lstStyle/>
          <a:p>
            <a:r>
              <a:rPr lang="fr-FR" dirty="0"/>
              <a:t>Point de départ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6EEC9E-E15E-4E62-AD8C-C3BC0A29FA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78" t="16639" r="-2" b="27532"/>
          <a:stretch/>
        </p:blipFill>
        <p:spPr>
          <a:xfrm>
            <a:off x="10982131" y="-9"/>
            <a:ext cx="1209868" cy="6858009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37D3BE-4BEA-40DA-903D-EF30B8F50B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Inès Burri, Anaïs Chambat, Célian Ringwald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DFF1D8-003F-4E2E-A5BE-6B5B40E71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8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53DAD4F-B2FC-401B-AE5B-9E59263E27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8965" y="1558719"/>
            <a:ext cx="4866968" cy="111639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1C5C0FF-8CAD-4A98-9D24-8FE694074D9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3447" y="1584730"/>
            <a:ext cx="914400" cy="914400"/>
          </a:xfrm>
          <a:prstGeom prst="rect">
            <a:avLst/>
          </a:prstGeom>
        </p:spPr>
      </p:pic>
      <p:pic>
        <p:nvPicPr>
          <p:cNvPr id="1026" name="Picture 2" descr="Résultat de recherche d'images pour &quot;rdf logo&quot;">
            <a:extLst>
              <a:ext uri="{FF2B5EF4-FFF2-40B4-BE49-F238E27FC236}">
                <a16:creationId xmlns:a16="http://schemas.microsoft.com/office/drawing/2014/main" id="{28B60464-3171-4E20-B020-270FDF4608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7664" y="3290864"/>
            <a:ext cx="765965" cy="830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070B4C4-3880-4C16-96BE-728B11E98D07}"/>
              </a:ext>
            </a:extLst>
          </p:cNvPr>
          <p:cNvSpPr txBox="1"/>
          <p:nvPr/>
        </p:nvSpPr>
        <p:spPr>
          <a:xfrm>
            <a:off x="1701010" y="3137665"/>
            <a:ext cx="235833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FR" sz="1200" dirty="0"/>
              <a:t>Extrait RDF des ressources :</a:t>
            </a:r>
          </a:p>
          <a:p>
            <a:pPr algn="r"/>
            <a:r>
              <a:rPr lang="fr-FR" sz="1200" dirty="0"/>
              <a:t>Titre site web, type, date, </a:t>
            </a:r>
            <a:r>
              <a:rPr lang="fr-FR" sz="1200" dirty="0" err="1"/>
              <a:t>creator</a:t>
            </a:r>
            <a:r>
              <a:rPr lang="fr-FR" sz="1200" dirty="0"/>
              <a:t>,</a:t>
            </a:r>
          </a:p>
          <a:p>
            <a:pPr algn="r"/>
            <a:r>
              <a:rPr lang="fr-FR" sz="1200" dirty="0"/>
              <a:t> droits, identifier, publications,</a:t>
            </a:r>
          </a:p>
          <a:p>
            <a:pPr algn="r"/>
            <a:r>
              <a:rPr lang="fr-FR" sz="1200" dirty="0"/>
              <a:t> contributeur, couverture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BDD4C98-BE93-458B-BEE9-78C019212A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45113" y="2958285"/>
            <a:ext cx="4866968" cy="155909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99CDCD8-BFE2-4293-BF88-DD810EBD9D08}"/>
              </a:ext>
            </a:extLst>
          </p:cNvPr>
          <p:cNvSpPr txBox="1"/>
          <p:nvPr/>
        </p:nvSpPr>
        <p:spPr>
          <a:xfrm>
            <a:off x="1876847" y="1755061"/>
            <a:ext cx="21312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FR" sz="1200" dirty="0"/>
              <a:t>Bibliothèque </a:t>
            </a:r>
            <a:r>
              <a:rPr lang="fr-FR" sz="1200" dirty="0" err="1"/>
              <a:t>Zotéro</a:t>
            </a:r>
            <a:endParaRPr lang="fr-FR" sz="1200" dirty="0"/>
          </a:p>
          <a:p>
            <a:pPr algn="r"/>
            <a:r>
              <a:rPr lang="fr-FR" sz="1200" dirty="0"/>
              <a:t>Organisée géographiquement 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CA09FB4-AD0F-494E-A10A-58D0186BE0B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6303" y="5074575"/>
            <a:ext cx="942975" cy="94297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59DD66C-1FA9-4729-97CB-AEC8B25987D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52353" y="4699358"/>
            <a:ext cx="4866968" cy="152046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F8926F2-4E40-479C-8DF5-91BD1E917667}"/>
              </a:ext>
            </a:extLst>
          </p:cNvPr>
          <p:cNvSpPr txBox="1"/>
          <p:nvPr/>
        </p:nvSpPr>
        <p:spPr>
          <a:xfrm>
            <a:off x="2473093" y="5361396"/>
            <a:ext cx="15612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FR" sz="1200" dirty="0"/>
              <a:t>Corpus limité à Haïti</a:t>
            </a:r>
          </a:p>
        </p:txBody>
      </p:sp>
      <p:sp>
        <p:nvSpPr>
          <p:cNvPr id="21" name="Arrow: Down 20">
            <a:extLst>
              <a:ext uri="{FF2B5EF4-FFF2-40B4-BE49-F238E27FC236}">
                <a16:creationId xmlns:a16="http://schemas.microsoft.com/office/drawing/2014/main" id="{00C2CCE7-FF9A-42EC-846C-16488EF6AEBF}"/>
              </a:ext>
            </a:extLst>
          </p:cNvPr>
          <p:cNvSpPr/>
          <p:nvPr/>
        </p:nvSpPr>
        <p:spPr>
          <a:xfrm>
            <a:off x="4409371" y="2675111"/>
            <a:ext cx="432619" cy="462554"/>
          </a:xfrm>
          <a:prstGeom prst="downArrow">
            <a:avLst/>
          </a:prstGeom>
          <a:solidFill>
            <a:srgbClr val="44546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Arrow: Down 23">
            <a:extLst>
              <a:ext uri="{FF2B5EF4-FFF2-40B4-BE49-F238E27FC236}">
                <a16:creationId xmlns:a16="http://schemas.microsoft.com/office/drawing/2014/main" id="{E000FE7F-1D0C-40DD-835F-730E422419AB}"/>
              </a:ext>
            </a:extLst>
          </p:cNvPr>
          <p:cNvSpPr/>
          <p:nvPr/>
        </p:nvSpPr>
        <p:spPr>
          <a:xfrm>
            <a:off x="4506887" y="4399845"/>
            <a:ext cx="432619" cy="462554"/>
          </a:xfrm>
          <a:prstGeom prst="downArrow">
            <a:avLst/>
          </a:prstGeom>
          <a:solidFill>
            <a:srgbClr val="44546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51133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38432" y="509661"/>
            <a:ext cx="10515600" cy="794935"/>
          </a:xfrm>
        </p:spPr>
        <p:txBody>
          <a:bodyPr>
            <a:normAutofit fontScale="90000"/>
          </a:bodyPr>
          <a:lstStyle/>
          <a:p>
            <a:r>
              <a:rPr lang="fr-FR" dirty="0"/>
              <a:t>Mais pour visualiser…</a:t>
            </a:r>
            <a:br>
              <a:rPr lang="fr-FR" dirty="0"/>
            </a:br>
            <a:r>
              <a:rPr lang="fr-FR" dirty="0"/>
              <a:t>il faut des données… </a:t>
            </a:r>
            <a:br>
              <a:rPr lang="fr-FR" dirty="0"/>
            </a:br>
            <a:r>
              <a:rPr lang="fr-FR" dirty="0"/>
              <a:t>un minimum normalisées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6EEC9E-E15E-4E62-AD8C-C3BC0A29FA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78" t="16639" r="-2" b="27532"/>
          <a:stretch/>
        </p:blipFill>
        <p:spPr>
          <a:xfrm>
            <a:off x="10982131" y="-9"/>
            <a:ext cx="1209868" cy="6858009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37D3BE-4BEA-40DA-903D-EF30B8F50B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Inès Burri, Anaïs Chambat, Célian Ringwald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DFF1D8-003F-4E2E-A5BE-6B5B40E71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9</a:t>
            </a:fld>
            <a:endParaRPr lang="en-US" dirty="0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4C0BD98A-D71F-485A-B182-C24229FB07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712" y="2444585"/>
            <a:ext cx="5534025" cy="2771775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CDD0F335-65F9-422D-9FD4-EA30E9208138}"/>
              </a:ext>
            </a:extLst>
          </p:cNvPr>
          <p:cNvSpPr txBox="1"/>
          <p:nvPr/>
        </p:nvSpPr>
        <p:spPr>
          <a:xfrm>
            <a:off x="6371991" y="2716506"/>
            <a:ext cx="457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« </a:t>
            </a:r>
            <a:r>
              <a:rPr lang="fr-FR" dirty="0" err="1"/>
              <a:t>Enrichissable</a:t>
            </a:r>
            <a:r>
              <a:rPr lang="fr-FR" dirty="0"/>
              <a:t> » à la main… </a:t>
            </a:r>
          </a:p>
          <a:p>
            <a:r>
              <a:rPr lang="fr-FR" dirty="0"/>
              <a:t>Visualiser pour enrichir ? </a:t>
            </a:r>
            <a:br>
              <a:rPr lang="fr-FR" dirty="0"/>
            </a:br>
            <a:r>
              <a:rPr lang="fr-FR" dirty="0"/>
              <a:t>Mais très peu d’informations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73821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1_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Personnalisé 1">
      <a:majorFont>
        <a:latin typeface="Calisto MT"/>
        <a:ea typeface=""/>
        <a:cs typeface=""/>
      </a:majorFont>
      <a:minorFont>
        <a:latin typeface="Calisto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1167</TotalTime>
  <Words>2682</Words>
  <Application>Microsoft Office PowerPoint</Application>
  <PresentationFormat>Widescreen</PresentationFormat>
  <Paragraphs>414</Paragraphs>
  <Slides>53</Slides>
  <Notes>2</Notes>
  <HiddenSlides>2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61" baseType="lpstr">
      <vt:lpstr>Abadi</vt:lpstr>
      <vt:lpstr>Arial</vt:lpstr>
      <vt:lpstr>Calibri</vt:lpstr>
      <vt:lpstr>Calisto MT</vt:lpstr>
      <vt:lpstr>Corbel</vt:lpstr>
      <vt:lpstr>Times New Roman</vt:lpstr>
      <vt:lpstr>Wingdings</vt:lpstr>
      <vt:lpstr>1_Thème Office</vt:lpstr>
      <vt:lpstr>Ébauche de visualisation des productions littéraires francophones d’Haïti et retour d’expérience</vt:lpstr>
      <vt:lpstr>Ébauche de visualisation des productions littéraires francophones d’Haïti et retour d’expérience</vt:lpstr>
      <vt:lpstr>I. Introduction </vt:lpstr>
      <vt:lpstr>PowerPoint Presentation</vt:lpstr>
      <vt:lpstr>PowerPoint Presentation</vt:lpstr>
      <vt:lpstr>Cartographier le web littéraire francophone  et le visualiser…</vt:lpstr>
      <vt:lpstr>II. Cheminements </vt:lpstr>
      <vt:lpstr>Point de départ </vt:lpstr>
      <vt:lpstr>Mais pour visualiser… il faut des données…  un minimum normalisées</vt:lpstr>
      <vt:lpstr>Sources d’enrichissement « auteurs »</vt:lpstr>
      <vt:lpstr>Sources potentielles d’enrichissement « auteurs »</vt:lpstr>
      <vt:lpstr>Test wikidata - SPARQL</vt:lpstr>
      <vt:lpstr>Informations obtenues via les sites de « référence »  </vt:lpstr>
      <vt:lpstr>Cependant…</vt:lpstr>
      <vt:lpstr>Utilisation d’OpenRefine </vt:lpstr>
      <vt:lpstr>Insertion de la liste d’auteurs haïtiens</vt:lpstr>
      <vt:lpstr>Reconciliation via Wikidata</vt:lpstr>
      <vt:lpstr>Reconciliation via le VIAF</vt:lpstr>
      <vt:lpstr>Récupération d’informations clefs</vt:lpstr>
      <vt:lpstr>Résultat de la consolidation des données</vt:lpstr>
      <vt:lpstr>Piste d’utilisation du TAL</vt:lpstr>
      <vt:lpstr>Noms de lieux, noms de personnes…</vt:lpstr>
      <vt:lpstr>Agréger et normaliser le tout ?</vt:lpstr>
      <vt:lpstr>PowerPoint Presentation</vt:lpstr>
      <vt:lpstr> III. Présentation du modèle de données</vt:lpstr>
      <vt:lpstr>PowerPoint Presentation</vt:lpstr>
      <vt:lpstr>Structure du fichier XML-TEI</vt:lpstr>
      <vt:lpstr>Le &lt;teiHeader&gt;</vt:lpstr>
      <vt:lpstr>Des &lt;div&gt;</vt:lpstr>
      <vt:lpstr>Dans les &lt;div&gt;</vt:lpstr>
      <vt:lpstr>PowerPoint Presentation</vt:lpstr>
      <vt:lpstr>PowerPoint Presentation</vt:lpstr>
      <vt:lpstr>Partie 1 </vt:lpstr>
      <vt:lpstr>&lt;div&gt; bio</vt:lpstr>
      <vt:lpstr>&lt;div&gt; biblio</vt:lpstr>
      <vt:lpstr>&lt;div&gt; adresses web </vt:lpstr>
      <vt:lpstr>Fiche d’ Anderson  Dovilas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Les feuilles de transformations XSL</vt:lpstr>
      <vt:lpstr>Les feuilles de transformations XSL</vt:lpstr>
      <vt:lpstr>Pour obtenir :</vt:lpstr>
      <vt:lpstr>IV. Résultats</vt:lpstr>
      <vt:lpstr>PowerPoint Presentation</vt:lpstr>
      <vt:lpstr>PowerPoint Presentation</vt:lpstr>
      <vt:lpstr>PowerPoint Presentation</vt:lpstr>
      <vt:lpstr>PowerPoint Presentation</vt:lpstr>
      <vt:lpstr>Conclusions </vt:lpstr>
      <vt:lpstr>Bibliographie</vt:lpstr>
      <vt:lpstr>Merci de votre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Ébauche de visualisation des productions littéraires francophones d’Haïti et retour d’expérience</dc:title>
  <dc:creator>Celian</dc:creator>
  <cp:lastModifiedBy>Célian Ringwald</cp:lastModifiedBy>
  <cp:revision>24</cp:revision>
  <dcterms:created xsi:type="dcterms:W3CDTF">2020-01-21T15:26:20Z</dcterms:created>
  <dcterms:modified xsi:type="dcterms:W3CDTF">2021-01-26T22:44:26Z</dcterms:modified>
</cp:coreProperties>
</file>